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87" r:id="rId4"/>
    <p:sldId id="258" r:id="rId5"/>
    <p:sldId id="286" r:id="rId6"/>
    <p:sldId id="288" r:id="rId7"/>
    <p:sldId id="259" r:id="rId8"/>
    <p:sldId id="289" r:id="rId9"/>
    <p:sldId id="290" r:id="rId10"/>
    <p:sldId id="291" r:id="rId11"/>
    <p:sldId id="292" r:id="rId12"/>
    <p:sldId id="293" r:id="rId13"/>
    <p:sldId id="294" r:id="rId14"/>
    <p:sldId id="260" r:id="rId15"/>
    <p:sldId id="295" r:id="rId16"/>
    <p:sldId id="296" r:id="rId17"/>
    <p:sldId id="297" r:id="rId18"/>
    <p:sldId id="298" r:id="rId19"/>
    <p:sldId id="299" r:id="rId20"/>
    <p:sldId id="300" r:id="rId21"/>
    <p:sldId id="279" r:id="rId22"/>
    <p:sldId id="301" r:id="rId23"/>
    <p:sldId id="281" r:id="rId24"/>
    <p:sldId id="302" r:id="rId25"/>
    <p:sldId id="303" r:id="rId26"/>
    <p:sldId id="304" r:id="rId27"/>
    <p:sldId id="305" r:id="rId28"/>
    <p:sldId id="280" r:id="rId29"/>
    <p:sldId id="306" r:id="rId30"/>
    <p:sldId id="307" r:id="rId31"/>
    <p:sldId id="308" r:id="rId32"/>
    <p:sldId id="261" r:id="rId33"/>
    <p:sldId id="284" r:id="rId34"/>
    <p:sldId id="271" r:id="rId35"/>
  </p:sldIdLst>
  <p:sldSz cx="12192000" cy="6858000"/>
  <p:notesSz cx="6858000" cy="9144000"/>
  <p:defaultTextStyle>
    <a:defPPr>
      <a:defRPr lang="en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3BFC0D3-224D-EE44-B628-5C87B72321CC}">
          <p14:sldIdLst>
            <p14:sldId id="256"/>
            <p14:sldId id="257"/>
          </p14:sldIdLst>
        </p14:section>
        <p14:section name="Aims" id="{DC0945F7-0AD7-5244-821B-B3D2F2963567}">
          <p14:sldIdLst>
            <p14:sldId id="287"/>
          </p14:sldIdLst>
        </p14:section>
        <p14:section name="Enzymatic Reactions" id="{84F30F49-3181-3F40-9F9A-0311038C4AC1}">
          <p14:sldIdLst>
            <p14:sldId id="258"/>
            <p14:sldId id="286"/>
            <p14:sldId id="288"/>
          </p14:sldIdLst>
        </p14:section>
        <p14:section name="Modelling" id="{C93C8E9B-5FBC-3640-ACB9-6D0AC91E198E}">
          <p14:sldIdLst>
            <p14:sldId id="259"/>
            <p14:sldId id="289"/>
            <p14:sldId id="290"/>
            <p14:sldId id="291"/>
            <p14:sldId id="292"/>
            <p14:sldId id="293"/>
            <p14:sldId id="294"/>
          </p14:sldIdLst>
        </p14:section>
        <p14:section name="Scaling Limits of teh Stochastic Model" id="{71B2C48D-9534-934B-B4D8-D6DE36174FDF}">
          <p14:sldIdLst>
            <p14:sldId id="260"/>
            <p14:sldId id="295"/>
            <p14:sldId id="296"/>
            <p14:sldId id="297"/>
            <p14:sldId id="298"/>
            <p14:sldId id="299"/>
            <p14:sldId id="300"/>
            <p14:sldId id="279"/>
            <p14:sldId id="301"/>
            <p14:sldId id="281"/>
            <p14:sldId id="302"/>
            <p14:sldId id="303"/>
            <p14:sldId id="304"/>
            <p14:sldId id="305"/>
            <p14:sldId id="280"/>
            <p14:sldId id="306"/>
            <p14:sldId id="307"/>
            <p14:sldId id="308"/>
          </p14:sldIdLst>
        </p14:section>
        <p14:section name="Conclusion" id="{9C836F05-C2C3-3144-B53C-72BB940411B7}">
          <p14:sldIdLst>
            <p14:sldId id="261"/>
            <p14:sldId id="284"/>
            <p14:sldId id="271"/>
          </p14:sldIdLst>
        </p14:section>
        <p14:section name="Other Slides" id="{AA6AAEC6-1944-A34B-A193-D869338110A1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79"/>
    <a:srgbClr val="FF8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979"/>
    <p:restoredTop sz="95701"/>
  </p:normalViewPr>
  <p:slideViewPr>
    <p:cSldViewPr snapToGrid="0">
      <p:cViewPr varScale="1">
        <p:scale>
          <a:sx n="71" d="100"/>
          <a:sy n="71" d="100"/>
        </p:scale>
        <p:origin x="184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90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1D12E3-DF63-7344-8D02-AB732BFC2E2D}" type="datetimeFigureOut">
              <a:rPr lang="en-GB" smtClean="0"/>
              <a:t>06/12/2022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EFB351-E7AA-DE46-A54F-56A681965A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617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FB351-E7AA-DE46-A54F-56A681965A8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792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FB351-E7AA-DE46-A54F-56A681965A8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483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FB351-E7AA-DE46-A54F-56A681965A83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396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23979-6DDA-C62F-B513-18DAE1DE0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0ED54C-DCE2-2E7B-CD05-85B8581D22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3F626-B462-8863-43D4-906B3B3FF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F3AFD-F8E4-2A41-AA7C-211FB7F02200}" type="datetimeFigureOut">
              <a:rPr lang="en-GB" smtClean="0"/>
              <a:t>06/12/2022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620E5-0CEA-038B-F28C-DF77A33ED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6332CC-E645-E2D4-3499-772110B78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A323-CED9-474C-B2DD-CDAEC2C6FA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042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F8918-44DE-6749-239B-CD5123B97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CA8C8-5FF7-B7C1-2883-5E9DBBEE9B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56AEE-E5C9-211B-14CA-BC6A8A444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F3AFD-F8E4-2A41-AA7C-211FB7F02200}" type="datetimeFigureOut">
              <a:rPr lang="en-GB" smtClean="0"/>
              <a:t>06/12/2022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5F902-DE36-F962-AC00-57F43F3E0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D7A4B-84E0-DAAF-F90D-5EDA8CC3C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A323-CED9-474C-B2DD-CDAEC2C6FA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66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5D5075-0CC2-1815-1089-86ED36889E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4F5BC2-DBDA-66CE-3C0B-82B47E3FB9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FEDDD-A517-B8D4-AFD7-934C5B1DB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F3AFD-F8E4-2A41-AA7C-211FB7F02200}" type="datetimeFigureOut">
              <a:rPr lang="en-GB" smtClean="0"/>
              <a:t>06/12/2022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DC5FE-2A66-281C-5E81-9AF3D9494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76152-E3DB-5EA6-97DB-28E698A10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A323-CED9-474C-B2DD-CDAEC2C6FA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533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C301A-CFFC-6EB7-046E-45E9DDA6D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2D489-2A73-AB92-6C6E-B7391385AE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FBBA2-23D1-1F58-F3AA-123ECAFB2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F3AFD-F8E4-2A41-AA7C-211FB7F02200}" type="datetimeFigureOut">
              <a:rPr lang="en-GB" smtClean="0"/>
              <a:t>06/12/2022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80596-96EB-5882-8880-55D7A6C21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5E94FD-4CE8-981B-EB90-9B0A3A44B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A323-CED9-474C-B2DD-CDAEC2C6FA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445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0F569-D45B-3B73-2A3E-417BA50F0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AFB5B8-8BD1-D60B-44C7-823F5A26D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520729-6D35-D768-8FE9-928A7412B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F3AFD-F8E4-2A41-AA7C-211FB7F02200}" type="datetimeFigureOut">
              <a:rPr lang="en-GB" smtClean="0"/>
              <a:t>06/12/2022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B3D25-907E-5F7C-EF4B-6B7F7C4C6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A9102-8B13-A3EB-9306-3448C0467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A323-CED9-474C-B2DD-CDAEC2C6FA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599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70A39-62FC-5846-E8EF-BD0D2A672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19E29-966A-6767-B8D6-244BA91E99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0E0730-55B7-2D58-DE23-8637E6604D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0F52AE-F947-C7B4-EB4D-377BB2954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F3AFD-F8E4-2A41-AA7C-211FB7F02200}" type="datetimeFigureOut">
              <a:rPr lang="en-GB" smtClean="0"/>
              <a:t>06/12/2022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09DCAF-9B42-2DD2-EE1C-F13E9A1C0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5C15F6-5E71-F966-5B0B-175331465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A323-CED9-474C-B2DD-CDAEC2C6FA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50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4319D-FB75-FDEE-ACEC-5B8294E62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E3D29F-F83D-343A-3CCA-2EDFAA5E9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039D0-E7A2-68E6-7D4D-F7BB8C4EB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B0766C-5549-F8D1-D906-0E780B3CC3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7283DA-1758-3213-E831-0F3093C7F6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EF5330-FAF1-5A40-755B-B281684FE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F3AFD-F8E4-2A41-AA7C-211FB7F02200}" type="datetimeFigureOut">
              <a:rPr lang="en-GB" smtClean="0"/>
              <a:t>06/12/2022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15C029-1F2F-2FEB-9F2A-04CD3F005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3D746B-CCBF-E530-CEAD-3CAE07475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A323-CED9-474C-B2DD-CDAEC2C6FA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935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3C075-CF03-707F-A107-31E82A67C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8ADC95-4DAE-0046-0885-72FF70BB8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F3AFD-F8E4-2A41-AA7C-211FB7F02200}" type="datetimeFigureOut">
              <a:rPr lang="en-GB" smtClean="0"/>
              <a:t>06/12/2022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9A05E1-4E1D-71DD-D439-E7B78492F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3862B5-818C-FABB-F741-D64244687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A323-CED9-474C-B2DD-CDAEC2C6FA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114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092245-0702-6C3E-A0EC-8FAC20E32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F3AFD-F8E4-2A41-AA7C-211FB7F02200}" type="datetimeFigureOut">
              <a:rPr lang="en-GB" smtClean="0"/>
              <a:t>06/12/2022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1F8937-C17B-88B0-3EBE-44B9BFAAA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63EA14-6E63-ED7D-A0BF-C139CC36C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A323-CED9-474C-B2DD-CDAEC2C6FA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323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A6EBA-BC3D-0ABB-348E-3CA19A109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C0FD4-1639-E9D3-403B-1BDA8AC86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BC978F-6EC4-D34C-91ED-B09B99308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AD16EE-530C-9E86-0217-96C48614D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F3AFD-F8E4-2A41-AA7C-211FB7F02200}" type="datetimeFigureOut">
              <a:rPr lang="en-GB" smtClean="0"/>
              <a:t>06/12/2022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9AF78D-41F6-7FA9-143B-CC3F43EE4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19D0CB-372C-D4F9-E022-E8574DE4C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A323-CED9-474C-B2DD-CDAEC2C6FA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365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5B072-4A3F-D0CA-3C51-A6571D351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820502-BBB1-B6EF-8BC7-073990603D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F0C590-3FB7-C28F-26C8-1A9E1E08AA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58BDF2-1260-0444-3322-39EB39841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F3AFD-F8E4-2A41-AA7C-211FB7F02200}" type="datetimeFigureOut">
              <a:rPr lang="en-GB" smtClean="0"/>
              <a:t>06/12/2022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CD0584-9151-7EC3-CF37-3BA6F535D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AB5EC9-E0FC-F92E-3E53-57803EE69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A323-CED9-474C-B2DD-CDAEC2C6FA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741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2A453A-D1AE-BEF8-D4D0-D96C6D8DE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5F03C6-CD66-FAF0-1B2F-413473EFE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641D8-698C-15FE-413F-FD6C34353F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F3AFD-F8E4-2A41-AA7C-211FB7F02200}" type="datetimeFigureOut">
              <a:rPr lang="en-GB" smtClean="0"/>
              <a:t>06/12/2022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176CF-AE97-7CED-7067-0E95765081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D68DA-62D4-3894-1E3F-6DF489C9E5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4A323-CED9-474C-B2DD-CDAEC2C6FA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8005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gif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810.png"/><Relationship Id="rId3" Type="http://schemas.openxmlformats.org/officeDocument/2006/relationships/slide" Target="slide4.xml"/><Relationship Id="rId7" Type="http://schemas.openxmlformats.org/officeDocument/2006/relationships/image" Target="../media/image510.png"/><Relationship Id="rId12" Type="http://schemas.openxmlformats.org/officeDocument/2006/relationships/slide" Target="slide32.xml"/><Relationship Id="rId2" Type="http://schemas.openxmlformats.org/officeDocument/2006/relationships/image" Target="../media/image5.png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image" Target="../media/image8.png"/><Relationship Id="rId5" Type="http://schemas.openxmlformats.org/officeDocument/2006/relationships/image" Target="../media/image6.png"/><Relationship Id="rId15" Type="http://schemas.openxmlformats.org/officeDocument/2006/relationships/slide" Target="slide3.xml"/><Relationship Id="rId10" Type="http://schemas.openxmlformats.org/officeDocument/2006/relationships/image" Target="../media/image76.png"/><Relationship Id="rId4" Type="http://schemas.openxmlformats.org/officeDocument/2006/relationships/image" Target="../media/image5.png"/><Relationship Id="rId9" Type="http://schemas.openxmlformats.org/officeDocument/2006/relationships/slide" Target="slide14.xml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8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31.png"/><Relationship Id="rId7" Type="http://schemas.openxmlformats.org/officeDocument/2006/relationships/image" Target="../media/image7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gif"/><Relationship Id="rId3" Type="http://schemas.openxmlformats.org/officeDocument/2006/relationships/image" Target="../media/image18.png"/><Relationship Id="rId7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77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7.png"/><Relationship Id="rId7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31.png"/><Relationship Id="rId7" Type="http://schemas.openxmlformats.org/officeDocument/2006/relationships/image" Target="../media/image8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32.png"/><Relationship Id="rId9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68.png"/><Relationship Id="rId7" Type="http://schemas.openxmlformats.org/officeDocument/2006/relationships/image" Target="../media/image10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3BF4A-B416-0768-642C-900205E935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3123101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r>
              <a:rPr lang="en-US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How to derive deterministic approximations from the stochastic model of enzyme kinetics?</a:t>
            </a:r>
            <a:endParaRPr lang="en-GB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8BF870-D11B-BC16-9C7D-88F9E32027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17985"/>
            <a:ext cx="9144000" cy="1655762"/>
          </a:xfrm>
        </p:spPr>
        <p:txBody>
          <a:bodyPr/>
          <a:lstStyle/>
          <a:p>
            <a:r>
              <a:rPr lang="en-GB" dirty="0"/>
              <a:t>João Luiz de Oliveira Madeira</a:t>
            </a:r>
          </a:p>
          <a:p>
            <a:r>
              <a:rPr lang="en-GB" dirty="0" err="1"/>
              <a:t>SAMBa</a:t>
            </a:r>
            <a:r>
              <a:rPr lang="en-GB" dirty="0"/>
              <a:t> Cohort 8</a:t>
            </a:r>
          </a:p>
          <a:p>
            <a:r>
              <a:rPr lang="en-GB" dirty="0"/>
              <a:t>Joint work with Fernando Antonelli (</a:t>
            </a:r>
            <a:r>
              <a:rPr lang="en-GB" dirty="0" err="1"/>
              <a:t>Unifesp</a:t>
            </a:r>
            <a:r>
              <a:rPr lang="en-GB" dirty="0"/>
              <a:t> – Brazil)</a:t>
            </a:r>
          </a:p>
        </p:txBody>
      </p:sp>
      <p:pic>
        <p:nvPicPr>
          <p:cNvPr id="1026" name="Picture 2" descr="SAMBa Conference 2020">
            <a:extLst>
              <a:ext uri="{FF2B5EF4-FFF2-40B4-BE49-F238E27FC236}">
                <a16:creationId xmlns:a16="http://schemas.microsoft.com/office/drawing/2014/main" id="{1D02BE87-8C4C-09D1-2430-5C2127A80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9429" y="5617821"/>
            <a:ext cx="2686050" cy="82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ngineering and Physical Sciences Research Council (EPSRC) – UKRI">
            <a:extLst>
              <a:ext uri="{FF2B5EF4-FFF2-40B4-BE49-F238E27FC236}">
                <a16:creationId xmlns:a16="http://schemas.microsoft.com/office/drawing/2014/main" id="{E9BD0625-C34F-85F1-D8A8-66F671CFB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93" y="5393226"/>
            <a:ext cx="1532969" cy="127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New party member! Tags: nintendo mario nintendo switch super mario odyssey  | Nintendo switch super mario, Mario nintendo, Mario">
            <a:extLst>
              <a:ext uri="{FF2B5EF4-FFF2-40B4-BE49-F238E27FC236}">
                <a16:creationId xmlns:a16="http://schemas.microsoft.com/office/drawing/2014/main" id="{0BBDC7DF-1F31-04AD-5DF5-9C4253DA0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102" y="4861079"/>
            <a:ext cx="3206638" cy="180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01 Running About.mp3">
            <a:hlinkClick r:id="" action="ppaction://media"/>
            <a:extLst>
              <a:ext uri="{FF2B5EF4-FFF2-40B4-BE49-F238E27FC236}">
                <a16:creationId xmlns:a16="http://schemas.microsoft.com/office/drawing/2014/main" id="{2307A4B8-8215-6C4E-0DA8-181C17F163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82151" y="52954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8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A1CC4-8512-0F5A-EE49-62C14BA5D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011"/>
            <a:ext cx="12192000" cy="1325563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The QSSA Approach</a:t>
            </a:r>
          </a:p>
        </p:txBody>
      </p:sp>
      <p:pic>
        <p:nvPicPr>
          <p:cNvPr id="1026" name="Picture 2" descr="Super Mushroom | MarioWiki | Fandom">
            <a:extLst>
              <a:ext uri="{FF2B5EF4-FFF2-40B4-BE49-F238E27FC236}">
                <a16:creationId xmlns:a16="http://schemas.microsoft.com/office/drawing/2014/main" id="{92235780-4196-15E9-E4C9-1BEE074E9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548" y="1349121"/>
            <a:ext cx="1332314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56A1236-A903-7F04-0AB3-3515D5A9DCE8}"/>
              </a:ext>
            </a:extLst>
          </p:cNvPr>
          <p:cNvSpPr txBox="1"/>
          <p:nvPr/>
        </p:nvSpPr>
        <p:spPr>
          <a:xfrm>
            <a:off x="2836862" y="1767270"/>
            <a:ext cx="1669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Advantages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4F3AE4-72B0-9310-3FC4-8B66FEB0456E}"/>
              </a:ext>
            </a:extLst>
          </p:cNvPr>
          <p:cNvSpPr txBox="1"/>
          <p:nvPr/>
        </p:nvSpPr>
        <p:spPr>
          <a:xfrm>
            <a:off x="282178" y="2787007"/>
            <a:ext cx="5554102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GB" sz="2000" dirty="0"/>
              <a:t>Good fit to the data (when a large number of substrate molecules is considered)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GB" sz="2000" dirty="0"/>
              <a:t>Simple, but a meaningful, explanation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F15F38-37D1-2320-AC26-BA25CFB984CC}"/>
              </a:ext>
            </a:extLst>
          </p:cNvPr>
          <p:cNvSpPr txBox="1"/>
          <p:nvPr/>
        </p:nvSpPr>
        <p:spPr>
          <a:xfrm>
            <a:off x="6355720" y="2787007"/>
            <a:ext cx="5554102" cy="281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GB" sz="2000" dirty="0"/>
              <a:t>It is difficult to make the argument rigorous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endParaRPr lang="en-GB" sz="2000" dirty="0"/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endParaRPr lang="en-GB" sz="2000" dirty="0"/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endParaRPr lang="en-GB" sz="2000" dirty="0"/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GB" sz="2000" dirty="0"/>
              <a:t>It does not fit the data well for low number of molecules </a:t>
            </a:r>
          </a:p>
        </p:txBody>
      </p:sp>
      <p:pic>
        <p:nvPicPr>
          <p:cNvPr id="1028" name="Picture 4" descr="Poison Mushroom - Super Mario 3D Land Wiki Guide - IGN">
            <a:extLst>
              <a:ext uri="{FF2B5EF4-FFF2-40B4-BE49-F238E27FC236}">
                <a16:creationId xmlns:a16="http://schemas.microsoft.com/office/drawing/2014/main" id="{7D523FE1-6DC9-8AC8-2BBA-AA6ADEA39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662" y="1349503"/>
            <a:ext cx="1347598" cy="132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91CA518-88B0-220F-6745-221BE9C936AC}"/>
              </a:ext>
            </a:extLst>
          </p:cNvPr>
          <p:cNvSpPr txBox="1"/>
          <p:nvPr/>
        </p:nvSpPr>
        <p:spPr>
          <a:xfrm>
            <a:off x="8710260" y="1767269"/>
            <a:ext cx="2028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7030A0"/>
                </a:solidFill>
              </a:rPr>
              <a:t>Disadvantages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9DFFA7B-A829-65A3-0E21-04A684D4D278}"/>
                  </a:ext>
                </a:extLst>
              </p:cNvPr>
              <p:cNvSpPr txBox="1"/>
              <p:nvPr/>
            </p:nvSpPr>
            <p:spPr>
              <a:xfrm>
                <a:off x="6889464" y="3361162"/>
                <a:ext cx="4486613" cy="5845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pt-BR" sz="20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num>
                        <m:den>
                          <m:r>
                            <a:rPr lang="en-GB" sz="20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pt-BR" sz="20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  <m:d>
                        <m:dPr>
                          <m:ctrlPr>
                            <a:rPr lang="pt-BR" sz="20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0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sz="2000" b="1" i="1" smtClean="0">
                          <a:solidFill>
                            <a:srgbClr val="FF8AD8"/>
                          </a:solidFill>
                          <a:latin typeface="Cambria Math" panose="02040503050406030204" pitchFamily="18" charset="0"/>
                        </a:rPr>
                        <m:t>𝒔</m:t>
                      </m:r>
                      <m:d>
                        <m:dPr>
                          <m:ctrlPr>
                            <a:rPr lang="pt-BR" sz="2000" b="1" i="1" smtClean="0">
                              <a:solidFill>
                                <a:srgbClr val="FF8AD8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000" b="1" i="1" smtClean="0">
                              <a:solidFill>
                                <a:srgbClr val="FF8AD8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pt-BR" sz="20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d>
                        <m:dPr>
                          <m:ctrlPr>
                            <a:rPr lang="pt-BR" sz="20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0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pt-BR" sz="2000" b="1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d>
                        <m:dPr>
                          <m:ctrlPr>
                            <a:rPr lang="pt-BR" sz="20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0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≈0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9DFFA7B-A829-65A3-0E21-04A684D4D2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464" y="3361162"/>
                <a:ext cx="4486613" cy="584584"/>
              </a:xfrm>
              <a:prstGeom prst="rect">
                <a:avLst/>
              </a:prstGeom>
              <a:blipFill>
                <a:blip r:embed="rId5"/>
                <a:stretch>
                  <a:fillRect l="-847" r="-847" b="-148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>
            <a:extLst>
              <a:ext uri="{FF2B5EF4-FFF2-40B4-BE49-F238E27FC236}">
                <a16:creationId xmlns:a16="http://schemas.microsoft.com/office/drawing/2014/main" id="{C040FF1A-D783-E47D-59EA-22D3784C62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580510"/>
            <a:ext cx="6626874" cy="112862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EC5CC9A-4A9F-F003-8DD0-F3F81BE82C74}"/>
                  </a:ext>
                </a:extLst>
              </p:cNvPr>
              <p:cNvSpPr txBox="1"/>
              <p:nvPr/>
            </p:nvSpPr>
            <p:spPr>
              <a:xfrm>
                <a:off x="7049251" y="4145758"/>
                <a:ext cx="208351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(0)−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EC5CC9A-4A9F-F003-8DD0-F3F81BE82C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9251" y="4145758"/>
                <a:ext cx="2083519" cy="307777"/>
              </a:xfrm>
              <a:prstGeom prst="rect">
                <a:avLst/>
              </a:prstGeom>
              <a:blipFill>
                <a:blip r:embed="rId7"/>
                <a:stretch>
                  <a:fillRect l="-1205" b="-3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146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A1CC4-8512-0F5A-EE49-62C14BA5D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011"/>
            <a:ext cx="12192000" cy="1325563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Stochastic Interacting Particle System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820235-595D-174E-322C-A1DED70BB1D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23149" y="1315552"/>
                <a:ext cx="12192000" cy="5542448"/>
              </a:xfrm>
            </p:spPr>
            <p:txBody>
              <a:bodyPr/>
              <a:lstStyle/>
              <a:p>
                <a:pPr algn="just">
                  <a:lnSpc>
                    <a:spcPct val="150000"/>
                  </a:lnSpc>
                </a:pPr>
                <a:endParaRPr lang="en-GB" dirty="0"/>
              </a:p>
              <a:p>
                <a:pPr algn="just">
                  <a:lnSpc>
                    <a:spcPct val="150000"/>
                  </a:lnSpc>
                </a:pPr>
                <a:endParaRPr lang="en-GB" dirty="0"/>
              </a:p>
              <a:p>
                <a:pPr algn="just">
                  <a:lnSpc>
                    <a:spcPct val="150000"/>
                  </a:lnSpc>
                </a:pPr>
                <a:r>
                  <a:rPr lang="pt-BR" sz="2400" dirty="0" err="1"/>
                  <a:t>We</a:t>
                </a:r>
                <a:r>
                  <a:rPr lang="pt-BR" sz="2400" dirty="0"/>
                  <a:t> model </a:t>
                </a:r>
                <a:r>
                  <a:rPr lang="pt-BR" sz="2400" dirty="0" err="1"/>
                  <a:t>our</a:t>
                </a:r>
                <a:r>
                  <a:rPr lang="pt-BR" sz="2400" dirty="0"/>
                  <a:t> system as a </a:t>
                </a:r>
                <a:r>
                  <a:rPr lang="pt-BR" sz="2400" dirty="0" err="1"/>
                  <a:t>continuous</a:t>
                </a:r>
                <a:r>
                  <a:rPr lang="pt-BR" sz="2400" dirty="0"/>
                  <a:t>-time </a:t>
                </a:r>
                <a:r>
                  <a:rPr lang="pt-BR" sz="2400" dirty="0" err="1"/>
                  <a:t>Markov</a:t>
                </a:r>
                <a:r>
                  <a:rPr lang="pt-BR" sz="2400" dirty="0"/>
                  <a:t> </a:t>
                </a:r>
                <a:r>
                  <a:rPr lang="pt-BR" sz="2400" dirty="0" err="1"/>
                  <a:t>chain</a:t>
                </a:r>
                <a:endParaRPr lang="pt-BR" sz="2400" dirty="0"/>
              </a:p>
              <a:p>
                <a:pPr algn="just">
                  <a:lnSpc>
                    <a:spcPct val="150000"/>
                  </a:lnSpc>
                </a:pPr>
                <a:r>
                  <a:rPr lang="pt-BR" sz="2400" dirty="0"/>
                  <a:t>Let </a:t>
                </a:r>
                <a14:m>
                  <m:oMath xmlns:m="http://schemas.openxmlformats.org/officeDocument/2006/math"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pt-B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</m:oMath>
                </a14:m>
                <a:r>
                  <a:rPr lang="en-GB" sz="2400" dirty="0"/>
                  <a:t> be a scaling parameter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sSub>
                      <m:sSubPr>
                        <m:ctrlPr>
                          <a:rPr lang="pt-B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≥0</m:t>
                        </m:r>
                      </m:sub>
                    </m:sSub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=(</m:t>
                    </m:r>
                    <m:sSubSup>
                      <m:sSubSupPr>
                        <m:ctrlPr>
                          <a:rPr lang="pt-BR" sz="2400" b="1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sz="2400" b="1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pt-BR" sz="2400" b="1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pt-BR" sz="2400" b="1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sup>
                    </m:sSubSup>
                    <m:d>
                      <m:dPr>
                        <m:ctrlPr>
                          <a:rPr lang="pt-BR" sz="2400" b="1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400" b="1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pt-BR" sz="24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sz="24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pt-BR" sz="24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r>
                          <a:rPr lang="pt-BR" sz="24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sup>
                    </m:sSubSup>
                    <m:d>
                      <m:dPr>
                        <m:ctrlPr>
                          <a:rPr lang="pt-BR" sz="24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4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r>
                  <a:rPr lang="en-GB" sz="24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sz="2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sz="24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pt-BR" sz="2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  <m:sup>
                        <m:r>
                          <a:rPr lang="pt-BR" sz="24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sup>
                    </m:sSubSup>
                    <m:d>
                      <m:dPr>
                        <m:ctrlPr>
                          <a:rPr lang="pt-BR" sz="24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4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r>
                  <a:rPr lang="en-GB" sz="24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sz="2400" b="1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sz="24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pt-BR" sz="2400" b="1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  <m:sup>
                        <m:r>
                          <a:rPr lang="pt-BR" sz="24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sup>
                    </m:sSubSup>
                    <m:r>
                      <a:rPr lang="pt-BR" sz="2400" b="1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pt-BR" sz="2400" b="1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r>
                      <a:rPr lang="pt-BR" sz="2400" b="1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pt-B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≥0</m:t>
                        </m:r>
                      </m:sub>
                    </m:sSub>
                  </m:oMath>
                </a14:m>
                <a:r>
                  <a:rPr lang="en-GB" sz="2400" dirty="0"/>
                  <a:t> which is a jump process in </a:t>
                </a:r>
                <a14:m>
                  <m:oMath xmlns:m="http://schemas.openxmlformats.org/officeDocument/2006/math">
                    <m:r>
                      <a:rPr lang="pt-BR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pt-B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ℕ</m:t>
                            </m:r>
                          </m:e>
                          <m:sub>
                            <m:r>
                              <a:rPr lang="pt-B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pt-B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pt-B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GB" sz="2400" dirty="0"/>
                  <a:t>:</a:t>
                </a:r>
              </a:p>
              <a:p>
                <a:pPr lvl="1" algn="just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pt-BR" sz="2000" b="1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sz="2000" b="1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pt-BR" sz="2000" b="1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pt-BR" sz="2000" b="1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sup>
                    </m:sSubSup>
                    <m:d>
                      <m:dPr>
                        <m:ctrlPr>
                          <a:rPr lang="pt-BR" sz="2000" b="1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000" b="1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d>
                    <m:r>
                      <a:rPr lang="pt-BR" sz="2000" b="1" i="1" smtClean="0">
                        <a:solidFill>
                          <a:srgbClr val="FF8AD8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000" b="1" i="1" smtClean="0">
                        <a:solidFill>
                          <a:srgbClr val="FF8AD8"/>
                        </a:solidFill>
                        <a:latin typeface="Cambria Math" panose="02040503050406030204" pitchFamily="18" charset="0"/>
                      </a:rPr>
                      <m:t>𝑵</m:t>
                    </m:r>
                    <m:sSub>
                      <m:sSubPr>
                        <m:ctrlPr>
                          <a:rPr lang="pt-BR" sz="2000" b="1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b="1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pt-BR" sz="2000" b="1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GB" sz="2000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sz="20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sz="20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pt-BR" sz="20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r>
                          <a:rPr lang="pt-BR" sz="20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sup>
                    </m:sSubSup>
                    <m:d>
                      <m:dPr>
                        <m:ctrlPr>
                          <a:rPr lang="pt-BR" sz="20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0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d>
                    <m:r>
                      <a:rPr lang="pt-BR" sz="2000" b="1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000" b="1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𝑵</m:t>
                    </m:r>
                    <m:sSub>
                      <m:sSubPr>
                        <m:ctrlPr>
                          <a:rPr lang="pt-BR" sz="20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pt-BR" sz="20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endParaRPr lang="pt-BR" sz="2000" b="1" dirty="0">
                  <a:solidFill>
                    <a:srgbClr val="FF8AD8"/>
                  </a:solidFill>
                </a:endParaRPr>
              </a:p>
              <a:p>
                <a:pPr lvl="1" algn="just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GB" sz="2000" dirty="0"/>
                  <a:t>For all </a:t>
                </a:r>
                <a14:m>
                  <m:oMath xmlns:m="http://schemas.openxmlformats.org/officeDocument/2006/math">
                    <m:r>
                      <a:rPr lang="pt-BR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pt-BR" sz="2000" b="0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GB" sz="20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sz="2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sz="2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pt-BR" sz="2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  <m:sup>
                        <m:r>
                          <a:rPr lang="pt-BR" sz="2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sup>
                    </m:sSubSup>
                    <m:d>
                      <m:dPr>
                        <m:ctrlPr>
                          <a:rPr lang="pt-BR" sz="2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lang="pt-BR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pt-BR" sz="20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sz="20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pt-BR" sz="20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  <m:sup>
                        <m:r>
                          <a:rPr lang="pt-BR" sz="20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sup>
                    </m:sSubSup>
                    <m:d>
                      <m:dPr>
                        <m:ctrlPr>
                          <a:rPr lang="pt-BR" sz="20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0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lang="pt-BR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≡</m:t>
                    </m:r>
                    <m:r>
                      <a:rPr lang="pt-B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sz="2000" dirty="0"/>
                  <a:t> &gt; 0</a:t>
                </a:r>
              </a:p>
              <a:p>
                <a:pPr lvl="1" algn="just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pt-BR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</m:acc>
                      </m:e>
                      <m:sub>
                        <m:r>
                          <a:rPr lang="pt-BR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pt-BR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𝑵</m:t>
                    </m:r>
                    <m:sSub>
                      <m:sSubPr>
                        <m:ctrlPr>
                          <a:rPr lang="pt-BR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pt-BR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GB" sz="20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000" b="1" i="1">
                            <a:solidFill>
                              <a:srgbClr val="FF7E7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pt-BR" sz="2000" b="1" i="1">
                                <a:solidFill>
                                  <a:srgbClr val="FF7E7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2000" b="1" i="1">
                                <a:solidFill>
                                  <a:srgbClr val="FF7E79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</m:acc>
                      </m:e>
                      <m:sub>
                        <m:r>
                          <a:rPr lang="pt-BR" sz="2000" b="1" i="1">
                            <a:solidFill>
                              <a:srgbClr val="FF7E79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pt-BR" sz="2000" b="1" i="1" smtClean="0">
                        <a:solidFill>
                          <a:srgbClr val="FF7E79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000" b="1" i="1" smtClean="0">
                        <a:solidFill>
                          <a:srgbClr val="FF7E79"/>
                        </a:solidFill>
                        <a:latin typeface="Cambria Math" panose="02040503050406030204" pitchFamily="18" charset="0"/>
                      </a:rPr>
                      <m:t>𝑵</m:t>
                    </m:r>
                    <m:sSub>
                      <m:sSubPr>
                        <m:ctrlPr>
                          <a:rPr lang="pt-BR" sz="2000" b="1" i="1" smtClean="0">
                            <a:solidFill>
                              <a:srgbClr val="FF7E7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b="1" i="1" smtClean="0">
                            <a:solidFill>
                              <a:srgbClr val="FF7E79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pt-BR" sz="2000" b="1" i="1" smtClean="0">
                            <a:solidFill>
                              <a:srgbClr val="FF7E79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endParaRPr lang="en-GB" sz="20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820235-595D-174E-322C-A1DED70BB1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23149" y="1315552"/>
                <a:ext cx="12192000" cy="5542448"/>
              </a:xfrm>
              <a:blipFill>
                <a:blip r:embed="rId2"/>
                <a:stretch>
                  <a:fillRect l="-7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ie 3">
            <a:extLst>
              <a:ext uri="{FF2B5EF4-FFF2-40B4-BE49-F238E27FC236}">
                <a16:creationId xmlns:a16="http://schemas.microsoft.com/office/drawing/2014/main" id="{B96E1611-1965-CBE1-B3E8-5C4EEE3DBC81}"/>
              </a:ext>
            </a:extLst>
          </p:cNvPr>
          <p:cNvSpPr>
            <a:spLocks noChangeAspect="1"/>
          </p:cNvSpPr>
          <p:nvPr/>
        </p:nvSpPr>
        <p:spPr>
          <a:xfrm>
            <a:off x="1504712" y="1415304"/>
            <a:ext cx="914400" cy="914400"/>
          </a:xfrm>
          <a:prstGeom prst="p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47ACD5-8848-CD91-FC3A-3365B98B68F6}"/>
              </a:ext>
            </a:extLst>
          </p:cNvPr>
          <p:cNvSpPr txBox="1"/>
          <p:nvPr/>
        </p:nvSpPr>
        <p:spPr>
          <a:xfrm>
            <a:off x="2604306" y="161089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+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A0F3DB-966A-CC4D-F0D1-59F832BFD4F7}"/>
              </a:ext>
            </a:extLst>
          </p:cNvPr>
          <p:cNvSpPr>
            <a:spLocks noChangeAspect="1"/>
          </p:cNvSpPr>
          <p:nvPr/>
        </p:nvSpPr>
        <p:spPr>
          <a:xfrm>
            <a:off x="3153702" y="1643904"/>
            <a:ext cx="457200" cy="457200"/>
          </a:xfrm>
          <a:prstGeom prst="rect">
            <a:avLst/>
          </a:prstGeom>
          <a:solidFill>
            <a:srgbClr val="FF8AD8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F1492D6-0720-C1A0-5B90-7754FEF6D11F}"/>
              </a:ext>
            </a:extLst>
          </p:cNvPr>
          <p:cNvCxnSpPr/>
          <p:nvPr/>
        </p:nvCxnSpPr>
        <p:spPr>
          <a:xfrm>
            <a:off x="3993269" y="1671928"/>
            <a:ext cx="1044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EF26BDA-C2BD-B1B3-14CA-02F4FA486D12}"/>
              </a:ext>
            </a:extLst>
          </p:cNvPr>
          <p:cNvCxnSpPr/>
          <p:nvPr/>
        </p:nvCxnSpPr>
        <p:spPr>
          <a:xfrm>
            <a:off x="3993268" y="1997948"/>
            <a:ext cx="1044000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e 10">
            <a:extLst>
              <a:ext uri="{FF2B5EF4-FFF2-40B4-BE49-F238E27FC236}">
                <a16:creationId xmlns:a16="http://schemas.microsoft.com/office/drawing/2014/main" id="{9846BE68-0CD4-74B6-574B-25F4B99FC7F1}"/>
              </a:ext>
            </a:extLst>
          </p:cNvPr>
          <p:cNvSpPr>
            <a:spLocks noChangeAspect="1"/>
          </p:cNvSpPr>
          <p:nvPr/>
        </p:nvSpPr>
        <p:spPr>
          <a:xfrm>
            <a:off x="5419634" y="1415304"/>
            <a:ext cx="914400" cy="914400"/>
          </a:xfrm>
          <a:prstGeom prst="pi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D68AAE-878B-583B-0272-BB9ABB3D000F}"/>
              </a:ext>
            </a:extLst>
          </p:cNvPr>
          <p:cNvSpPr>
            <a:spLocks noChangeAspect="1"/>
          </p:cNvSpPr>
          <p:nvPr/>
        </p:nvSpPr>
        <p:spPr>
          <a:xfrm>
            <a:off x="5876834" y="1415304"/>
            <a:ext cx="457200" cy="457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204817A-9A87-E7C5-0CAE-B19FDC1C4DA4}"/>
              </a:ext>
            </a:extLst>
          </p:cNvPr>
          <p:cNvCxnSpPr/>
          <p:nvPr/>
        </p:nvCxnSpPr>
        <p:spPr>
          <a:xfrm>
            <a:off x="6692099" y="1872504"/>
            <a:ext cx="1044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e 13">
            <a:extLst>
              <a:ext uri="{FF2B5EF4-FFF2-40B4-BE49-F238E27FC236}">
                <a16:creationId xmlns:a16="http://schemas.microsoft.com/office/drawing/2014/main" id="{3EAF3A11-B34B-CC17-9663-137E8062CAE0}"/>
              </a:ext>
            </a:extLst>
          </p:cNvPr>
          <p:cNvSpPr>
            <a:spLocks noChangeAspect="1"/>
          </p:cNvSpPr>
          <p:nvPr/>
        </p:nvSpPr>
        <p:spPr>
          <a:xfrm>
            <a:off x="8142766" y="1415304"/>
            <a:ext cx="914400" cy="914400"/>
          </a:xfrm>
          <a:prstGeom prst="p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A45A93-D5E8-3F4F-B942-BDB87A908F29}"/>
              </a:ext>
            </a:extLst>
          </p:cNvPr>
          <p:cNvSpPr txBox="1"/>
          <p:nvPr/>
        </p:nvSpPr>
        <p:spPr>
          <a:xfrm>
            <a:off x="9242360" y="161089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+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CDE7D0-5075-AA0F-1E95-6E3986BE7A3F}"/>
              </a:ext>
            </a:extLst>
          </p:cNvPr>
          <p:cNvSpPr>
            <a:spLocks noChangeAspect="1"/>
          </p:cNvSpPr>
          <p:nvPr/>
        </p:nvSpPr>
        <p:spPr>
          <a:xfrm>
            <a:off x="9791756" y="1643904"/>
            <a:ext cx="457200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928FA0-B18F-5216-0B8C-9077AF3EBD2F}"/>
              </a:ext>
            </a:extLst>
          </p:cNvPr>
          <p:cNvSpPr txBox="1"/>
          <p:nvPr/>
        </p:nvSpPr>
        <p:spPr>
          <a:xfrm>
            <a:off x="1507131" y="2456113"/>
            <a:ext cx="92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Enzyme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E40037-9586-31DA-2DB9-E88338E88973}"/>
              </a:ext>
            </a:extLst>
          </p:cNvPr>
          <p:cNvSpPr txBox="1"/>
          <p:nvPr/>
        </p:nvSpPr>
        <p:spPr>
          <a:xfrm>
            <a:off x="2846866" y="2456113"/>
            <a:ext cx="1089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8AD8"/>
                </a:solidFill>
              </a:rPr>
              <a:t>Substrate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394207-8D76-F024-3CE6-FFF0E0642DC1}"/>
              </a:ext>
            </a:extLst>
          </p:cNvPr>
          <p:cNvSpPr txBox="1"/>
          <p:nvPr/>
        </p:nvSpPr>
        <p:spPr>
          <a:xfrm>
            <a:off x="5419634" y="2456113"/>
            <a:ext cx="1014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4"/>
                </a:solidFill>
              </a:rPr>
              <a:t>Complex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0F99C5-9396-FAA9-A2A1-CAF6E2EF6573}"/>
              </a:ext>
            </a:extLst>
          </p:cNvPr>
          <p:cNvSpPr txBox="1"/>
          <p:nvPr/>
        </p:nvSpPr>
        <p:spPr>
          <a:xfrm>
            <a:off x="8142766" y="2456113"/>
            <a:ext cx="92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Enzyme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ABE463-763C-A0B5-FEA2-6163548D5EBE}"/>
              </a:ext>
            </a:extLst>
          </p:cNvPr>
          <p:cNvSpPr txBox="1"/>
          <p:nvPr/>
        </p:nvSpPr>
        <p:spPr>
          <a:xfrm>
            <a:off x="9560390" y="2456113"/>
            <a:ext cx="933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6"/>
                </a:solidFill>
              </a:rPr>
              <a:t>Product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CC668B-C25C-6C09-A5FD-3A8551D323AC}"/>
                  </a:ext>
                </a:extLst>
              </p:cNvPr>
              <p:cNvSpPr txBox="1"/>
              <p:nvPr/>
            </p:nvSpPr>
            <p:spPr>
              <a:xfrm>
                <a:off x="4374493" y="1333895"/>
                <a:ext cx="31245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CC668B-C25C-6C09-A5FD-3A8551D32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4493" y="1333895"/>
                <a:ext cx="312458" cy="307777"/>
              </a:xfrm>
              <a:prstGeom prst="rect">
                <a:avLst/>
              </a:prstGeom>
              <a:blipFill>
                <a:blip r:embed="rId3"/>
                <a:stretch>
                  <a:fillRect l="-19231" r="-3846" b="-1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27D05AE-9229-1898-7B16-6F1E4C5D3DB0}"/>
                  </a:ext>
                </a:extLst>
              </p:cNvPr>
              <p:cNvSpPr txBox="1"/>
              <p:nvPr/>
            </p:nvSpPr>
            <p:spPr>
              <a:xfrm>
                <a:off x="4343585" y="2016191"/>
                <a:ext cx="337657" cy="324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pt-BR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</m:acc>
                        </m:e>
                        <m:sub>
                          <m:r>
                            <a:rPr lang="pt-BR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GB" sz="2000" b="1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27D05AE-9229-1898-7B16-6F1E4C5D3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585" y="2016191"/>
                <a:ext cx="337657" cy="324512"/>
              </a:xfrm>
              <a:prstGeom prst="rect">
                <a:avLst/>
              </a:prstGeom>
              <a:blipFill>
                <a:blip r:embed="rId4"/>
                <a:stretch>
                  <a:fillRect l="-22222" t="-14815" r="-7407" b="-148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52BB54C-A8D1-5181-1B7E-0089957A2057}"/>
                  </a:ext>
                </a:extLst>
              </p:cNvPr>
              <p:cNvSpPr txBox="1"/>
              <p:nvPr/>
            </p:nvSpPr>
            <p:spPr>
              <a:xfrm>
                <a:off x="6992650" y="1518039"/>
                <a:ext cx="337657" cy="324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1" i="1" smtClean="0">
                              <a:solidFill>
                                <a:srgbClr val="FF7E7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pt-BR" sz="2000" b="1" i="1" smtClean="0">
                                  <a:solidFill>
                                    <a:srgbClr val="FF7E7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1" i="1" smtClean="0">
                                  <a:solidFill>
                                    <a:srgbClr val="FF7E79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</m:acc>
                        </m:e>
                        <m:sub>
                          <m:r>
                            <a:rPr lang="pt-BR" sz="2000" b="1" i="1" smtClean="0">
                              <a:solidFill>
                                <a:srgbClr val="FF7E79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GB" sz="2000" b="1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52BB54C-A8D1-5181-1B7E-0089957A2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2650" y="1518039"/>
                <a:ext cx="337657" cy="324512"/>
              </a:xfrm>
              <a:prstGeom prst="rect">
                <a:avLst/>
              </a:prstGeom>
              <a:blipFill>
                <a:blip r:embed="rId5"/>
                <a:stretch>
                  <a:fillRect l="-18519" t="-19231" r="-11111" b="-153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35213C06-0381-F566-EDF6-549C4502368D}"/>
              </a:ext>
            </a:extLst>
          </p:cNvPr>
          <p:cNvSpPr txBox="1"/>
          <p:nvPr/>
        </p:nvSpPr>
        <p:spPr>
          <a:xfrm>
            <a:off x="10494044" y="6488668"/>
            <a:ext cx="153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(Darden 1979)</a:t>
            </a:r>
          </a:p>
        </p:txBody>
      </p:sp>
    </p:spTree>
    <p:extLst>
      <p:ext uri="{BB962C8B-B14F-4D97-AF65-F5344CB8AC3E}">
        <p14:creationId xmlns:p14="http://schemas.microsoft.com/office/powerpoint/2010/main" val="180592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A1CC4-8512-0F5A-EE49-62C14BA5D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011"/>
            <a:ext cx="12192000" cy="1325563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Stochastic Interacting Particle System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820235-595D-174E-322C-A1DED70BB1D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23149" y="1315552"/>
                <a:ext cx="12192000" cy="5542448"/>
              </a:xfrm>
            </p:spPr>
            <p:txBody>
              <a:bodyPr/>
              <a:lstStyle/>
              <a:p>
                <a:pPr algn="just">
                  <a:lnSpc>
                    <a:spcPct val="150000"/>
                  </a:lnSpc>
                </a:pPr>
                <a:endParaRPr lang="en-GB" dirty="0"/>
              </a:p>
              <a:p>
                <a:pPr algn="just">
                  <a:lnSpc>
                    <a:spcPct val="150000"/>
                  </a:lnSpc>
                </a:pPr>
                <a:endParaRPr lang="en-GB" dirty="0"/>
              </a:p>
              <a:p>
                <a:pPr algn="just">
                  <a:lnSpc>
                    <a:spcPct val="150000"/>
                  </a:lnSpc>
                </a:pPr>
                <a:r>
                  <a:rPr lang="pt-BR" sz="2400" dirty="0" err="1"/>
                  <a:t>Given</a:t>
                </a:r>
                <a:r>
                  <a:rPr lang="pt-BR" sz="2400" dirty="0"/>
                  <a:t> a </a:t>
                </a:r>
                <a:r>
                  <a:rPr lang="pt-BR" sz="2400" dirty="0" err="1"/>
                  <a:t>state</a:t>
                </a:r>
                <a:r>
                  <a:rPr lang="pt-BR" sz="24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B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BR" sz="24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4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pt-BR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sz="24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4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pt-BR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pt-B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ℕ</m:t>
                            </m:r>
                          </m:e>
                          <m:sub>
                            <m:r>
                              <a:rPr lang="pt-B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pt-B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pt-B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pt-BR" sz="2400" dirty="0"/>
                  <a:t>:</a:t>
                </a:r>
              </a:p>
              <a:p>
                <a:pPr marL="457200" lvl="1" indent="0" algn="just">
                  <a:lnSpc>
                    <a:spcPct val="150000"/>
                  </a:lnSpc>
                  <a:buNone/>
                </a:pPr>
                <a:endParaRPr lang="pt-BR" sz="2000" dirty="0"/>
              </a:p>
              <a:p>
                <a:pPr lvl="1" algn="just">
                  <a:lnSpc>
                    <a:spcPct val="150000"/>
                  </a:lnSpc>
                  <a:buFont typeface="Wingdings" pitchFamily="2" charset="2"/>
                  <a:buChar char="Ø"/>
                </a:pPr>
                <a:endParaRPr lang="pt-BR" sz="20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820235-595D-174E-322C-A1DED70BB1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23149" y="1315552"/>
                <a:ext cx="12192000" cy="5542448"/>
              </a:xfrm>
              <a:blipFill>
                <a:blip r:embed="rId2"/>
                <a:stretch>
                  <a:fillRect l="-7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ie 3">
            <a:extLst>
              <a:ext uri="{FF2B5EF4-FFF2-40B4-BE49-F238E27FC236}">
                <a16:creationId xmlns:a16="http://schemas.microsoft.com/office/drawing/2014/main" id="{B96E1611-1965-CBE1-B3E8-5C4EEE3DBC81}"/>
              </a:ext>
            </a:extLst>
          </p:cNvPr>
          <p:cNvSpPr>
            <a:spLocks noChangeAspect="1"/>
          </p:cNvSpPr>
          <p:nvPr/>
        </p:nvSpPr>
        <p:spPr>
          <a:xfrm>
            <a:off x="1504712" y="1415304"/>
            <a:ext cx="914400" cy="914400"/>
          </a:xfrm>
          <a:prstGeom prst="p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47ACD5-8848-CD91-FC3A-3365B98B68F6}"/>
              </a:ext>
            </a:extLst>
          </p:cNvPr>
          <p:cNvSpPr txBox="1"/>
          <p:nvPr/>
        </p:nvSpPr>
        <p:spPr>
          <a:xfrm>
            <a:off x="2604306" y="161089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+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A0F3DB-966A-CC4D-F0D1-59F832BFD4F7}"/>
              </a:ext>
            </a:extLst>
          </p:cNvPr>
          <p:cNvSpPr>
            <a:spLocks noChangeAspect="1"/>
          </p:cNvSpPr>
          <p:nvPr/>
        </p:nvSpPr>
        <p:spPr>
          <a:xfrm>
            <a:off x="3153702" y="1643904"/>
            <a:ext cx="457200" cy="457200"/>
          </a:xfrm>
          <a:prstGeom prst="rect">
            <a:avLst/>
          </a:prstGeom>
          <a:solidFill>
            <a:srgbClr val="FF8AD8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F1492D6-0720-C1A0-5B90-7754FEF6D11F}"/>
              </a:ext>
            </a:extLst>
          </p:cNvPr>
          <p:cNvCxnSpPr/>
          <p:nvPr/>
        </p:nvCxnSpPr>
        <p:spPr>
          <a:xfrm>
            <a:off x="3993269" y="1671928"/>
            <a:ext cx="1044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EF26BDA-C2BD-B1B3-14CA-02F4FA486D12}"/>
              </a:ext>
            </a:extLst>
          </p:cNvPr>
          <p:cNvCxnSpPr/>
          <p:nvPr/>
        </p:nvCxnSpPr>
        <p:spPr>
          <a:xfrm>
            <a:off x="3993268" y="1997948"/>
            <a:ext cx="1044000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e 10">
            <a:extLst>
              <a:ext uri="{FF2B5EF4-FFF2-40B4-BE49-F238E27FC236}">
                <a16:creationId xmlns:a16="http://schemas.microsoft.com/office/drawing/2014/main" id="{9846BE68-0CD4-74B6-574B-25F4B99FC7F1}"/>
              </a:ext>
            </a:extLst>
          </p:cNvPr>
          <p:cNvSpPr>
            <a:spLocks noChangeAspect="1"/>
          </p:cNvSpPr>
          <p:nvPr/>
        </p:nvSpPr>
        <p:spPr>
          <a:xfrm>
            <a:off x="5419634" y="1415304"/>
            <a:ext cx="914400" cy="914400"/>
          </a:xfrm>
          <a:prstGeom prst="pi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D68AAE-878B-583B-0272-BB9ABB3D000F}"/>
              </a:ext>
            </a:extLst>
          </p:cNvPr>
          <p:cNvSpPr>
            <a:spLocks noChangeAspect="1"/>
          </p:cNvSpPr>
          <p:nvPr/>
        </p:nvSpPr>
        <p:spPr>
          <a:xfrm>
            <a:off x="5876834" y="1415304"/>
            <a:ext cx="457200" cy="457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204817A-9A87-E7C5-0CAE-B19FDC1C4DA4}"/>
              </a:ext>
            </a:extLst>
          </p:cNvPr>
          <p:cNvCxnSpPr/>
          <p:nvPr/>
        </p:nvCxnSpPr>
        <p:spPr>
          <a:xfrm>
            <a:off x="6692099" y="1872504"/>
            <a:ext cx="1044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e 13">
            <a:extLst>
              <a:ext uri="{FF2B5EF4-FFF2-40B4-BE49-F238E27FC236}">
                <a16:creationId xmlns:a16="http://schemas.microsoft.com/office/drawing/2014/main" id="{3EAF3A11-B34B-CC17-9663-137E8062CAE0}"/>
              </a:ext>
            </a:extLst>
          </p:cNvPr>
          <p:cNvSpPr>
            <a:spLocks noChangeAspect="1"/>
          </p:cNvSpPr>
          <p:nvPr/>
        </p:nvSpPr>
        <p:spPr>
          <a:xfrm>
            <a:off x="8142766" y="1415304"/>
            <a:ext cx="914400" cy="914400"/>
          </a:xfrm>
          <a:prstGeom prst="p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A45A93-D5E8-3F4F-B942-BDB87A908F29}"/>
              </a:ext>
            </a:extLst>
          </p:cNvPr>
          <p:cNvSpPr txBox="1"/>
          <p:nvPr/>
        </p:nvSpPr>
        <p:spPr>
          <a:xfrm>
            <a:off x="9242360" y="161089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+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CDE7D0-5075-AA0F-1E95-6E3986BE7A3F}"/>
              </a:ext>
            </a:extLst>
          </p:cNvPr>
          <p:cNvSpPr>
            <a:spLocks noChangeAspect="1"/>
          </p:cNvSpPr>
          <p:nvPr/>
        </p:nvSpPr>
        <p:spPr>
          <a:xfrm>
            <a:off x="9791756" y="1643904"/>
            <a:ext cx="457200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928FA0-B18F-5216-0B8C-9077AF3EBD2F}"/>
              </a:ext>
            </a:extLst>
          </p:cNvPr>
          <p:cNvSpPr txBox="1"/>
          <p:nvPr/>
        </p:nvSpPr>
        <p:spPr>
          <a:xfrm>
            <a:off x="1507131" y="2456113"/>
            <a:ext cx="92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Enzyme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E40037-9586-31DA-2DB9-E88338E88973}"/>
              </a:ext>
            </a:extLst>
          </p:cNvPr>
          <p:cNvSpPr txBox="1"/>
          <p:nvPr/>
        </p:nvSpPr>
        <p:spPr>
          <a:xfrm>
            <a:off x="2846866" y="2456113"/>
            <a:ext cx="1089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8AD8"/>
                </a:solidFill>
              </a:rPr>
              <a:t>Substrate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394207-8D76-F024-3CE6-FFF0E0642DC1}"/>
              </a:ext>
            </a:extLst>
          </p:cNvPr>
          <p:cNvSpPr txBox="1"/>
          <p:nvPr/>
        </p:nvSpPr>
        <p:spPr>
          <a:xfrm>
            <a:off x="5419634" y="2456113"/>
            <a:ext cx="1014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4"/>
                </a:solidFill>
              </a:rPr>
              <a:t>Complex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0F99C5-9396-FAA9-A2A1-CAF6E2EF6573}"/>
              </a:ext>
            </a:extLst>
          </p:cNvPr>
          <p:cNvSpPr txBox="1"/>
          <p:nvPr/>
        </p:nvSpPr>
        <p:spPr>
          <a:xfrm>
            <a:off x="8142766" y="2456113"/>
            <a:ext cx="92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Enzyme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ABE463-763C-A0B5-FEA2-6163548D5EBE}"/>
              </a:ext>
            </a:extLst>
          </p:cNvPr>
          <p:cNvSpPr txBox="1"/>
          <p:nvPr/>
        </p:nvSpPr>
        <p:spPr>
          <a:xfrm>
            <a:off x="9560390" y="2456113"/>
            <a:ext cx="933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6"/>
                </a:solidFill>
              </a:rPr>
              <a:t>Product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CC668B-C25C-6C09-A5FD-3A8551D323AC}"/>
                  </a:ext>
                </a:extLst>
              </p:cNvPr>
              <p:cNvSpPr txBox="1"/>
              <p:nvPr/>
            </p:nvSpPr>
            <p:spPr>
              <a:xfrm>
                <a:off x="4374493" y="1333895"/>
                <a:ext cx="31245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CC668B-C25C-6C09-A5FD-3A8551D32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4493" y="1333895"/>
                <a:ext cx="312458" cy="307777"/>
              </a:xfrm>
              <a:prstGeom prst="rect">
                <a:avLst/>
              </a:prstGeom>
              <a:blipFill>
                <a:blip r:embed="rId3"/>
                <a:stretch>
                  <a:fillRect l="-19231" r="-3846" b="-1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27D05AE-9229-1898-7B16-6F1E4C5D3DB0}"/>
                  </a:ext>
                </a:extLst>
              </p:cNvPr>
              <p:cNvSpPr txBox="1"/>
              <p:nvPr/>
            </p:nvSpPr>
            <p:spPr>
              <a:xfrm>
                <a:off x="4343585" y="2016191"/>
                <a:ext cx="337657" cy="324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pt-BR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</m:acc>
                        </m:e>
                        <m:sub>
                          <m:r>
                            <a:rPr lang="pt-BR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GB" sz="2000" b="1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27D05AE-9229-1898-7B16-6F1E4C5D3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585" y="2016191"/>
                <a:ext cx="337657" cy="324512"/>
              </a:xfrm>
              <a:prstGeom prst="rect">
                <a:avLst/>
              </a:prstGeom>
              <a:blipFill>
                <a:blip r:embed="rId4"/>
                <a:stretch>
                  <a:fillRect l="-22222" t="-14815" r="-7407" b="-148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52BB54C-A8D1-5181-1B7E-0089957A2057}"/>
                  </a:ext>
                </a:extLst>
              </p:cNvPr>
              <p:cNvSpPr txBox="1"/>
              <p:nvPr/>
            </p:nvSpPr>
            <p:spPr>
              <a:xfrm>
                <a:off x="6992650" y="1518039"/>
                <a:ext cx="337657" cy="324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1" i="1" smtClean="0">
                              <a:solidFill>
                                <a:srgbClr val="FF7E7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pt-BR" sz="2000" b="1" i="1" smtClean="0">
                                  <a:solidFill>
                                    <a:srgbClr val="FF7E7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1" i="1" smtClean="0">
                                  <a:solidFill>
                                    <a:srgbClr val="FF7E79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</m:acc>
                        </m:e>
                        <m:sub>
                          <m:r>
                            <a:rPr lang="pt-BR" sz="2000" b="1" i="1" smtClean="0">
                              <a:solidFill>
                                <a:srgbClr val="FF7E79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GB" sz="2000" b="1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52BB54C-A8D1-5181-1B7E-0089957A2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2650" y="1518039"/>
                <a:ext cx="337657" cy="324512"/>
              </a:xfrm>
              <a:prstGeom prst="rect">
                <a:avLst/>
              </a:prstGeom>
              <a:blipFill>
                <a:blip r:embed="rId5"/>
                <a:stretch>
                  <a:fillRect l="-18519" t="-19231" r="-11111" b="-153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B102F7C-AFF6-0030-4083-E256DE7EED66}"/>
                  </a:ext>
                </a:extLst>
              </p:cNvPr>
              <p:cNvSpPr txBox="1"/>
              <p:nvPr/>
            </p:nvSpPr>
            <p:spPr>
              <a:xfrm>
                <a:off x="2039637" y="3911677"/>
                <a:ext cx="7774629" cy="16961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pt-B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BR" sz="24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4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pt-BR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sz="24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4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BR" sz="240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400" i="1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BR" sz="2400" b="0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sz="240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pt-BR" sz="24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pt-BR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sz="240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40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pt-BR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pt-BR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pt-BR" sz="2400" dirty="0"/>
                  <a:t> </a:t>
                </a:r>
                <a:r>
                  <a:rPr lang="pt-BR" sz="2400" dirty="0" err="1"/>
                  <a:t>with</a:t>
                </a:r>
                <a:r>
                  <a:rPr lang="pt-BR" sz="2400" dirty="0"/>
                  <a:t> 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pt-BR" sz="2400" b="0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b="0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pt-BR" sz="2400" b="0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pt-BR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pt-BR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GB" sz="2400" dirty="0"/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pt-B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BR" sz="24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4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pt-BR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sz="24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4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BR" sz="240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400" i="1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BR" sz="2400" b="0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pt-BR" sz="2400" b="0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sz="240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pt-BR" sz="24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pt-BR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pt-BR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sz="240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40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pt-BR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BR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pt-BR" sz="2400" dirty="0"/>
                  <a:t> </a:t>
                </a:r>
                <a:r>
                  <a:rPr lang="pt-BR" sz="2400" dirty="0" err="1"/>
                  <a:t>with</a:t>
                </a:r>
                <a:r>
                  <a:rPr lang="pt-BR" sz="2400" dirty="0"/>
                  <a:t> rate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400" b="0" i="0" smtClean="0"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pt-BR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pt-BR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pt-BR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pt-BR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lang="pt-BR" sz="2400" b="0" dirty="0"/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pt-B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BR" sz="24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4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pt-BR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sz="24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4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BR" sz="240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400" i="1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sz="240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pt-BR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pt-BR" sz="24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pt-BR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sz="240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40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pt-BR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BR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pt-BR" sz="2400" dirty="0"/>
                  <a:t> </a:t>
                </a:r>
                <a:r>
                  <a:rPr lang="pt-BR" sz="2400" dirty="0" err="1"/>
                  <a:t>with</a:t>
                </a:r>
                <a:r>
                  <a:rPr lang="pt-BR" sz="2400" dirty="0"/>
                  <a:t> rate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400" b="0" i="0" smtClean="0"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pt-BR" sz="2400" b="0" i="1" smtClean="0">
                            <a:solidFill>
                              <a:srgbClr val="FF7E7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b="0" i="1" smtClean="0">
                            <a:solidFill>
                              <a:srgbClr val="FF7E79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pt-BR" sz="2400" b="0" i="1" smtClean="0">
                            <a:solidFill>
                              <a:srgbClr val="FF7E79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pt-BR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pt-BR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lang="en-GB" sz="2400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B102F7C-AFF6-0030-4083-E256DE7EE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9637" y="3911677"/>
                <a:ext cx="7774629" cy="1696105"/>
              </a:xfrm>
              <a:prstGeom prst="rect">
                <a:avLst/>
              </a:prstGeom>
              <a:blipFill>
                <a:blip r:embed="rId6"/>
                <a:stretch>
                  <a:fillRect b="-74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2FEF9677-A952-877F-A1C7-8C15AAEC9A6A}"/>
              </a:ext>
            </a:extLst>
          </p:cNvPr>
          <p:cNvSpPr txBox="1"/>
          <p:nvPr/>
        </p:nvSpPr>
        <p:spPr>
          <a:xfrm>
            <a:off x="10494044" y="6488668"/>
            <a:ext cx="153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(Darden 1979)</a:t>
            </a:r>
          </a:p>
        </p:txBody>
      </p:sp>
    </p:spTree>
    <p:extLst>
      <p:ext uri="{BB962C8B-B14F-4D97-AF65-F5344CB8AC3E}">
        <p14:creationId xmlns:p14="http://schemas.microsoft.com/office/powerpoint/2010/main" val="137273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/>
      <p:bldP spid="6" grpId="1"/>
      <p:bldP spid="7" grpId="0" animBg="1"/>
      <p:bldP spid="7" grpId="1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4" grpId="0" animBg="1"/>
      <p:bldP spid="15" grpId="0"/>
      <p:bldP spid="16" grpId="0" animBg="1"/>
      <p:bldP spid="5" grpId="0"/>
      <p:bldP spid="8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A1CC4-8512-0F5A-EE49-62C14BA5D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011"/>
            <a:ext cx="12192000" cy="1325563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The Stochastic Interacting Particle System Approach</a:t>
            </a:r>
          </a:p>
        </p:txBody>
      </p:sp>
      <p:pic>
        <p:nvPicPr>
          <p:cNvPr id="1026" name="Picture 2" descr="Super Mushroom | MarioWiki | Fandom">
            <a:extLst>
              <a:ext uri="{FF2B5EF4-FFF2-40B4-BE49-F238E27FC236}">
                <a16:creationId xmlns:a16="http://schemas.microsoft.com/office/drawing/2014/main" id="{92235780-4196-15E9-E4C9-1BEE074E9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548" y="1349121"/>
            <a:ext cx="1332314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56A1236-A903-7F04-0AB3-3515D5A9DCE8}"/>
              </a:ext>
            </a:extLst>
          </p:cNvPr>
          <p:cNvSpPr txBox="1"/>
          <p:nvPr/>
        </p:nvSpPr>
        <p:spPr>
          <a:xfrm>
            <a:off x="2836862" y="1767270"/>
            <a:ext cx="1669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Advantages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4F3AE4-72B0-9310-3FC4-8B66FEB0456E}"/>
              </a:ext>
            </a:extLst>
          </p:cNvPr>
          <p:cNvSpPr txBox="1"/>
          <p:nvPr/>
        </p:nvSpPr>
        <p:spPr>
          <a:xfrm>
            <a:off x="282178" y="2787007"/>
            <a:ext cx="5554102" cy="1891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GB" sz="2000" dirty="0"/>
              <a:t>Good fit to the data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GB" sz="2000" dirty="0"/>
              <a:t>The description of the model is simple and precise, and it does not require any approximation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F15F38-37D1-2320-AC26-BA25CFB984CC}"/>
              </a:ext>
            </a:extLst>
          </p:cNvPr>
          <p:cNvSpPr txBox="1"/>
          <p:nvPr/>
        </p:nvSpPr>
        <p:spPr>
          <a:xfrm>
            <a:off x="6355720" y="2787007"/>
            <a:ext cx="5554102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GB" sz="2000" dirty="0"/>
              <a:t>It is difficult to analyse</a:t>
            </a:r>
          </a:p>
        </p:txBody>
      </p:sp>
      <p:pic>
        <p:nvPicPr>
          <p:cNvPr id="1028" name="Picture 4" descr="Poison Mushroom - Super Mario 3D Land Wiki Guide - IGN">
            <a:extLst>
              <a:ext uri="{FF2B5EF4-FFF2-40B4-BE49-F238E27FC236}">
                <a16:creationId xmlns:a16="http://schemas.microsoft.com/office/drawing/2014/main" id="{7D523FE1-6DC9-8AC8-2BBA-AA6ADEA39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662" y="1349503"/>
            <a:ext cx="1347598" cy="132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91CA518-88B0-220F-6745-221BE9C936AC}"/>
              </a:ext>
            </a:extLst>
          </p:cNvPr>
          <p:cNvSpPr txBox="1"/>
          <p:nvPr/>
        </p:nvSpPr>
        <p:spPr>
          <a:xfrm>
            <a:off x="8710260" y="1767269"/>
            <a:ext cx="2028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7030A0"/>
                </a:solidFill>
              </a:rPr>
              <a:t>Disadvantages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040FF1A-D783-E47D-59EA-22D3784C62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580510"/>
            <a:ext cx="6626874" cy="11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4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A1CC4-8512-0F5A-EE49-62C14BA5D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011"/>
            <a:ext cx="12192000" cy="1325563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dirty="0"/>
              <a:t>Scaling Limits of the Stochastic Model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CC54F8-7FCF-E3FD-9A39-E4F45A5C4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353" y="1542811"/>
            <a:ext cx="5561293" cy="34341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7BABE6-FECA-B975-DCB1-ABC0294E55A5}"/>
              </a:ext>
            </a:extLst>
          </p:cNvPr>
          <p:cNvSpPr txBox="1"/>
          <p:nvPr/>
        </p:nvSpPr>
        <p:spPr>
          <a:xfrm>
            <a:off x="2334168" y="5204233"/>
            <a:ext cx="7523662" cy="1143070"/>
          </a:xfrm>
          <a:prstGeom prst="rect">
            <a:avLst/>
          </a:prstGeom>
          <a:ln w="28575">
            <a:solidFill>
              <a:schemeClr val="accent1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/>
              <a:t>Are the models “compatible” to each other in some sense?</a:t>
            </a:r>
          </a:p>
          <a:p>
            <a:pPr algn="ctr">
              <a:lnSpc>
                <a:spcPct val="150000"/>
              </a:lnSpc>
            </a:pPr>
            <a:r>
              <a:rPr lang="en-GB" sz="2400" dirty="0"/>
              <a:t>How to decide which one to use?</a:t>
            </a:r>
          </a:p>
        </p:txBody>
      </p:sp>
    </p:spTree>
    <p:extLst>
      <p:ext uri="{BB962C8B-B14F-4D97-AF65-F5344CB8AC3E}">
        <p14:creationId xmlns:p14="http://schemas.microsoft.com/office/powerpoint/2010/main" val="1791873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A1CC4-8512-0F5A-EE49-62C14BA5D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011"/>
            <a:ext cx="12192000" cy="1325563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The Scaling Limit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820235-595D-174E-322C-A1DED70BB1D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23149" y="1315552"/>
                <a:ext cx="12192000" cy="5542448"/>
              </a:xfrm>
            </p:spPr>
            <p:txBody>
              <a:bodyPr/>
              <a:lstStyle/>
              <a:p>
                <a:pPr algn="just">
                  <a:lnSpc>
                    <a:spcPct val="150000"/>
                  </a:lnSpc>
                </a:pPr>
                <a:endParaRPr lang="en-GB" dirty="0"/>
              </a:p>
              <a:p>
                <a:pPr algn="just">
                  <a:lnSpc>
                    <a:spcPct val="150000"/>
                  </a:lnSpc>
                </a:pPr>
                <a:endParaRPr lang="en-GB" dirty="0"/>
              </a:p>
              <a:p>
                <a:pPr algn="just">
                  <a:lnSpc>
                    <a:spcPct val="150000"/>
                  </a:lnSpc>
                </a:pPr>
                <a:r>
                  <a:rPr lang="pt-BR" sz="2400" dirty="0"/>
                  <a:t>Let </a:t>
                </a:r>
                <a14:m>
                  <m:oMath xmlns:m="http://schemas.openxmlformats.org/officeDocument/2006/math"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pt-B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</m:oMath>
                </a14:m>
                <a:r>
                  <a:rPr lang="en-GB" sz="2400" dirty="0"/>
                  <a:t> be a scaling parameter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sSub>
                      <m:sSubPr>
                        <m:ctrlPr>
                          <a:rPr lang="pt-B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≥0</m:t>
                        </m:r>
                      </m:sub>
                    </m:sSub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=(</m:t>
                    </m:r>
                    <m:sSubSup>
                      <m:sSubSupPr>
                        <m:ctrlPr>
                          <a:rPr lang="pt-BR" sz="2400" b="1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sz="2400" b="1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pt-BR" sz="2400" b="1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pt-BR" sz="2400" b="1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sup>
                    </m:sSubSup>
                    <m:d>
                      <m:dPr>
                        <m:ctrlPr>
                          <a:rPr lang="pt-BR" sz="2400" b="1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400" b="1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pt-BR" sz="24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sz="24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pt-BR" sz="24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r>
                          <a:rPr lang="pt-BR" sz="24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sup>
                    </m:sSubSup>
                    <m:d>
                      <m:dPr>
                        <m:ctrlPr>
                          <a:rPr lang="pt-BR" sz="24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4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r>
                  <a:rPr lang="en-GB" sz="24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sz="2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sz="24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pt-BR" sz="2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  <m:sup>
                        <m:r>
                          <a:rPr lang="pt-BR" sz="24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sup>
                    </m:sSubSup>
                    <m:d>
                      <m:dPr>
                        <m:ctrlPr>
                          <a:rPr lang="pt-BR" sz="24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4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r>
                  <a:rPr lang="en-GB" sz="24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sz="2400" b="1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sz="24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pt-BR" sz="2400" b="1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  <m:sup>
                        <m:r>
                          <a:rPr lang="pt-BR" sz="24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sup>
                    </m:sSubSup>
                    <m:r>
                      <a:rPr lang="pt-BR" sz="2400" b="1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pt-BR" sz="2400" b="1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r>
                      <a:rPr lang="pt-BR" sz="2400" b="1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pt-B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≥0</m:t>
                        </m:r>
                      </m:sub>
                    </m:sSub>
                  </m:oMath>
                </a14:m>
                <a:r>
                  <a:rPr lang="en-GB" sz="2400" dirty="0"/>
                  <a:t> which is a jump process in </a:t>
                </a:r>
                <a14:m>
                  <m:oMath xmlns:m="http://schemas.openxmlformats.org/officeDocument/2006/math">
                    <m:r>
                      <a:rPr lang="pt-BR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pt-B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ℕ</m:t>
                            </m:r>
                          </m:e>
                          <m:sub>
                            <m:r>
                              <a:rPr lang="pt-B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pt-B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pt-B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GB" sz="2400" dirty="0"/>
                  <a:t>:</a:t>
                </a:r>
              </a:p>
              <a:p>
                <a:pPr lvl="1" algn="just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pt-BR" sz="2000" b="1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sz="2000" b="1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pt-BR" sz="2000" b="1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pt-BR" sz="2000" b="1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sup>
                    </m:sSubSup>
                    <m:d>
                      <m:dPr>
                        <m:ctrlPr>
                          <a:rPr lang="pt-BR" sz="2000" b="1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000" b="1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d>
                    <m:r>
                      <a:rPr lang="pt-BR" sz="2000" b="1" i="1" smtClean="0">
                        <a:solidFill>
                          <a:srgbClr val="FF8AD8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000" b="1" i="1" smtClean="0">
                        <a:solidFill>
                          <a:srgbClr val="FF8AD8"/>
                        </a:solidFill>
                        <a:latin typeface="Cambria Math" panose="02040503050406030204" pitchFamily="18" charset="0"/>
                      </a:rPr>
                      <m:t>𝑵</m:t>
                    </m:r>
                    <m:sSub>
                      <m:sSubPr>
                        <m:ctrlPr>
                          <a:rPr lang="pt-BR" sz="2000" b="1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b="1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pt-BR" sz="2000" b="1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GB" sz="2000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sz="20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sz="20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pt-BR" sz="20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r>
                          <a:rPr lang="pt-BR" sz="20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sup>
                    </m:sSubSup>
                    <m:d>
                      <m:dPr>
                        <m:ctrlPr>
                          <a:rPr lang="pt-BR" sz="20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0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d>
                    <m:r>
                      <a:rPr lang="pt-BR" sz="2000" b="1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000" b="1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𝑵</m:t>
                    </m:r>
                    <m:sSub>
                      <m:sSubPr>
                        <m:ctrlPr>
                          <a:rPr lang="pt-BR" sz="20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pt-BR" sz="20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endParaRPr lang="pt-BR" sz="2000" b="1" dirty="0">
                  <a:solidFill>
                    <a:srgbClr val="FF8AD8"/>
                  </a:solidFill>
                </a:endParaRPr>
              </a:p>
              <a:p>
                <a:pPr lvl="1" algn="just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GB" sz="2000" dirty="0"/>
                  <a:t>For all </a:t>
                </a:r>
                <a14:m>
                  <m:oMath xmlns:m="http://schemas.openxmlformats.org/officeDocument/2006/math">
                    <m:r>
                      <a:rPr lang="pt-BR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pt-BR" sz="2000" b="0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GB" sz="20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sz="2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sz="2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pt-BR" sz="2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  <m:sup>
                        <m:r>
                          <a:rPr lang="pt-BR" sz="2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sup>
                    </m:sSubSup>
                    <m:d>
                      <m:dPr>
                        <m:ctrlPr>
                          <a:rPr lang="pt-BR" sz="2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lang="pt-BR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pt-BR" sz="20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sz="20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pt-BR" sz="20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  <m:sup>
                        <m:r>
                          <a:rPr lang="pt-BR" sz="20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sup>
                    </m:sSubSup>
                    <m:d>
                      <m:dPr>
                        <m:ctrlPr>
                          <a:rPr lang="pt-BR" sz="20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0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lang="pt-BR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≡</m:t>
                    </m:r>
                    <m:r>
                      <a:rPr lang="pt-B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sz="2000" dirty="0"/>
                  <a:t> &gt; 0</a:t>
                </a:r>
              </a:p>
              <a:p>
                <a:pPr lvl="1" algn="just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pt-BR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</m:acc>
                      </m:e>
                      <m:sub>
                        <m:r>
                          <a:rPr lang="pt-BR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pt-BR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𝑵</m:t>
                    </m:r>
                    <m:sSub>
                      <m:sSubPr>
                        <m:ctrlPr>
                          <a:rPr lang="pt-BR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pt-BR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GB" sz="20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000" b="1" i="1">
                            <a:solidFill>
                              <a:srgbClr val="FF7E7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pt-BR" sz="2000" b="1" i="1">
                                <a:solidFill>
                                  <a:srgbClr val="FF7E7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2000" b="1" i="1">
                                <a:solidFill>
                                  <a:srgbClr val="FF7E79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</m:acc>
                      </m:e>
                      <m:sub>
                        <m:r>
                          <a:rPr lang="pt-BR" sz="2000" b="1" i="1">
                            <a:solidFill>
                              <a:srgbClr val="FF7E79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pt-BR" sz="2000" b="1" i="1" smtClean="0">
                        <a:solidFill>
                          <a:srgbClr val="FF7E79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000" b="1" i="1" smtClean="0">
                        <a:solidFill>
                          <a:srgbClr val="FF7E79"/>
                        </a:solidFill>
                        <a:latin typeface="Cambria Math" panose="02040503050406030204" pitchFamily="18" charset="0"/>
                      </a:rPr>
                      <m:t>𝑵</m:t>
                    </m:r>
                    <m:sSub>
                      <m:sSubPr>
                        <m:ctrlPr>
                          <a:rPr lang="pt-BR" sz="2000" b="1" i="1" smtClean="0">
                            <a:solidFill>
                              <a:srgbClr val="FF7E7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b="1" i="1" smtClean="0">
                            <a:solidFill>
                              <a:srgbClr val="FF7E79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pt-BR" sz="2000" b="1" i="1" smtClean="0">
                            <a:solidFill>
                              <a:srgbClr val="FF7E79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endParaRPr lang="en-GB" sz="20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820235-595D-174E-322C-A1DED70BB1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23149" y="1315552"/>
                <a:ext cx="12192000" cy="5542448"/>
              </a:xfrm>
              <a:blipFill>
                <a:blip r:embed="rId2"/>
                <a:stretch>
                  <a:fillRect l="-7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ie 3">
            <a:extLst>
              <a:ext uri="{FF2B5EF4-FFF2-40B4-BE49-F238E27FC236}">
                <a16:creationId xmlns:a16="http://schemas.microsoft.com/office/drawing/2014/main" id="{B96E1611-1965-CBE1-B3E8-5C4EEE3DBC81}"/>
              </a:ext>
            </a:extLst>
          </p:cNvPr>
          <p:cNvSpPr>
            <a:spLocks noChangeAspect="1"/>
          </p:cNvSpPr>
          <p:nvPr/>
        </p:nvSpPr>
        <p:spPr>
          <a:xfrm>
            <a:off x="1504712" y="1415304"/>
            <a:ext cx="914400" cy="914400"/>
          </a:xfrm>
          <a:prstGeom prst="p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47ACD5-8848-CD91-FC3A-3365B98B68F6}"/>
              </a:ext>
            </a:extLst>
          </p:cNvPr>
          <p:cNvSpPr txBox="1"/>
          <p:nvPr/>
        </p:nvSpPr>
        <p:spPr>
          <a:xfrm>
            <a:off x="2604306" y="161089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+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A0F3DB-966A-CC4D-F0D1-59F832BFD4F7}"/>
              </a:ext>
            </a:extLst>
          </p:cNvPr>
          <p:cNvSpPr>
            <a:spLocks noChangeAspect="1"/>
          </p:cNvSpPr>
          <p:nvPr/>
        </p:nvSpPr>
        <p:spPr>
          <a:xfrm>
            <a:off x="3153702" y="1643904"/>
            <a:ext cx="457200" cy="457200"/>
          </a:xfrm>
          <a:prstGeom prst="rect">
            <a:avLst/>
          </a:prstGeom>
          <a:solidFill>
            <a:srgbClr val="FF8AD8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F1492D6-0720-C1A0-5B90-7754FEF6D11F}"/>
              </a:ext>
            </a:extLst>
          </p:cNvPr>
          <p:cNvCxnSpPr/>
          <p:nvPr/>
        </p:nvCxnSpPr>
        <p:spPr>
          <a:xfrm>
            <a:off x="3993269" y="1671928"/>
            <a:ext cx="1044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EF26BDA-C2BD-B1B3-14CA-02F4FA486D12}"/>
              </a:ext>
            </a:extLst>
          </p:cNvPr>
          <p:cNvCxnSpPr/>
          <p:nvPr/>
        </p:nvCxnSpPr>
        <p:spPr>
          <a:xfrm>
            <a:off x="3993268" y="1997948"/>
            <a:ext cx="1044000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e 10">
            <a:extLst>
              <a:ext uri="{FF2B5EF4-FFF2-40B4-BE49-F238E27FC236}">
                <a16:creationId xmlns:a16="http://schemas.microsoft.com/office/drawing/2014/main" id="{9846BE68-0CD4-74B6-574B-25F4B99FC7F1}"/>
              </a:ext>
            </a:extLst>
          </p:cNvPr>
          <p:cNvSpPr>
            <a:spLocks noChangeAspect="1"/>
          </p:cNvSpPr>
          <p:nvPr/>
        </p:nvSpPr>
        <p:spPr>
          <a:xfrm>
            <a:off x="5419634" y="1415304"/>
            <a:ext cx="914400" cy="914400"/>
          </a:xfrm>
          <a:prstGeom prst="pi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D68AAE-878B-583B-0272-BB9ABB3D000F}"/>
              </a:ext>
            </a:extLst>
          </p:cNvPr>
          <p:cNvSpPr>
            <a:spLocks noChangeAspect="1"/>
          </p:cNvSpPr>
          <p:nvPr/>
        </p:nvSpPr>
        <p:spPr>
          <a:xfrm>
            <a:off x="5876834" y="1415304"/>
            <a:ext cx="457200" cy="457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204817A-9A87-E7C5-0CAE-B19FDC1C4DA4}"/>
              </a:ext>
            </a:extLst>
          </p:cNvPr>
          <p:cNvCxnSpPr/>
          <p:nvPr/>
        </p:nvCxnSpPr>
        <p:spPr>
          <a:xfrm>
            <a:off x="6692099" y="1872504"/>
            <a:ext cx="1044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e 13">
            <a:extLst>
              <a:ext uri="{FF2B5EF4-FFF2-40B4-BE49-F238E27FC236}">
                <a16:creationId xmlns:a16="http://schemas.microsoft.com/office/drawing/2014/main" id="{3EAF3A11-B34B-CC17-9663-137E8062CAE0}"/>
              </a:ext>
            </a:extLst>
          </p:cNvPr>
          <p:cNvSpPr>
            <a:spLocks noChangeAspect="1"/>
          </p:cNvSpPr>
          <p:nvPr/>
        </p:nvSpPr>
        <p:spPr>
          <a:xfrm>
            <a:off x="8142766" y="1415304"/>
            <a:ext cx="914400" cy="914400"/>
          </a:xfrm>
          <a:prstGeom prst="p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A45A93-D5E8-3F4F-B942-BDB87A908F29}"/>
              </a:ext>
            </a:extLst>
          </p:cNvPr>
          <p:cNvSpPr txBox="1"/>
          <p:nvPr/>
        </p:nvSpPr>
        <p:spPr>
          <a:xfrm>
            <a:off x="9242360" y="161089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+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CDE7D0-5075-AA0F-1E95-6E3986BE7A3F}"/>
              </a:ext>
            </a:extLst>
          </p:cNvPr>
          <p:cNvSpPr>
            <a:spLocks noChangeAspect="1"/>
          </p:cNvSpPr>
          <p:nvPr/>
        </p:nvSpPr>
        <p:spPr>
          <a:xfrm>
            <a:off x="9791756" y="1643904"/>
            <a:ext cx="457200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928FA0-B18F-5216-0B8C-9077AF3EBD2F}"/>
              </a:ext>
            </a:extLst>
          </p:cNvPr>
          <p:cNvSpPr txBox="1"/>
          <p:nvPr/>
        </p:nvSpPr>
        <p:spPr>
          <a:xfrm>
            <a:off x="1507131" y="2456113"/>
            <a:ext cx="92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Enzyme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E40037-9586-31DA-2DB9-E88338E88973}"/>
              </a:ext>
            </a:extLst>
          </p:cNvPr>
          <p:cNvSpPr txBox="1"/>
          <p:nvPr/>
        </p:nvSpPr>
        <p:spPr>
          <a:xfrm>
            <a:off x="2846866" y="2456113"/>
            <a:ext cx="1089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8AD8"/>
                </a:solidFill>
              </a:rPr>
              <a:t>Substrate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394207-8D76-F024-3CE6-FFF0E0642DC1}"/>
              </a:ext>
            </a:extLst>
          </p:cNvPr>
          <p:cNvSpPr txBox="1"/>
          <p:nvPr/>
        </p:nvSpPr>
        <p:spPr>
          <a:xfrm>
            <a:off x="5419634" y="2456113"/>
            <a:ext cx="1014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4"/>
                </a:solidFill>
              </a:rPr>
              <a:t>Complex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0F99C5-9396-FAA9-A2A1-CAF6E2EF6573}"/>
              </a:ext>
            </a:extLst>
          </p:cNvPr>
          <p:cNvSpPr txBox="1"/>
          <p:nvPr/>
        </p:nvSpPr>
        <p:spPr>
          <a:xfrm>
            <a:off x="8142766" y="2456113"/>
            <a:ext cx="92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Enzyme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ABE463-763C-A0B5-FEA2-6163548D5EBE}"/>
              </a:ext>
            </a:extLst>
          </p:cNvPr>
          <p:cNvSpPr txBox="1"/>
          <p:nvPr/>
        </p:nvSpPr>
        <p:spPr>
          <a:xfrm>
            <a:off x="9560390" y="2456113"/>
            <a:ext cx="933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6"/>
                </a:solidFill>
              </a:rPr>
              <a:t>Product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CC668B-C25C-6C09-A5FD-3A8551D323AC}"/>
                  </a:ext>
                </a:extLst>
              </p:cNvPr>
              <p:cNvSpPr txBox="1"/>
              <p:nvPr/>
            </p:nvSpPr>
            <p:spPr>
              <a:xfrm>
                <a:off x="4374493" y="1333895"/>
                <a:ext cx="31245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CC668B-C25C-6C09-A5FD-3A8551D32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4493" y="1333895"/>
                <a:ext cx="312458" cy="307777"/>
              </a:xfrm>
              <a:prstGeom prst="rect">
                <a:avLst/>
              </a:prstGeom>
              <a:blipFill>
                <a:blip r:embed="rId3"/>
                <a:stretch>
                  <a:fillRect l="-19231" r="-3846" b="-1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27D05AE-9229-1898-7B16-6F1E4C5D3DB0}"/>
                  </a:ext>
                </a:extLst>
              </p:cNvPr>
              <p:cNvSpPr txBox="1"/>
              <p:nvPr/>
            </p:nvSpPr>
            <p:spPr>
              <a:xfrm>
                <a:off x="4343585" y="2016191"/>
                <a:ext cx="337657" cy="324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pt-BR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</m:acc>
                        </m:e>
                        <m:sub>
                          <m:r>
                            <a:rPr lang="pt-BR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GB" sz="2000" b="1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27D05AE-9229-1898-7B16-6F1E4C5D3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585" y="2016191"/>
                <a:ext cx="337657" cy="324512"/>
              </a:xfrm>
              <a:prstGeom prst="rect">
                <a:avLst/>
              </a:prstGeom>
              <a:blipFill>
                <a:blip r:embed="rId4"/>
                <a:stretch>
                  <a:fillRect l="-22222" t="-14815" r="-7407" b="-148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52BB54C-A8D1-5181-1B7E-0089957A2057}"/>
                  </a:ext>
                </a:extLst>
              </p:cNvPr>
              <p:cNvSpPr txBox="1"/>
              <p:nvPr/>
            </p:nvSpPr>
            <p:spPr>
              <a:xfrm>
                <a:off x="6992650" y="1518039"/>
                <a:ext cx="337657" cy="324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1" i="1" smtClean="0">
                              <a:solidFill>
                                <a:srgbClr val="FF7E7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pt-BR" sz="2000" b="1" i="1" smtClean="0">
                                  <a:solidFill>
                                    <a:srgbClr val="FF7E7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1" i="1" smtClean="0">
                                  <a:solidFill>
                                    <a:srgbClr val="FF7E79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</m:acc>
                        </m:e>
                        <m:sub>
                          <m:r>
                            <a:rPr lang="pt-BR" sz="2000" b="1" i="1" smtClean="0">
                              <a:solidFill>
                                <a:srgbClr val="FF7E79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GB" sz="2000" b="1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52BB54C-A8D1-5181-1B7E-0089957A2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2650" y="1518039"/>
                <a:ext cx="337657" cy="324512"/>
              </a:xfrm>
              <a:prstGeom prst="rect">
                <a:avLst/>
              </a:prstGeom>
              <a:blipFill>
                <a:blip r:embed="rId5"/>
                <a:stretch>
                  <a:fillRect l="-18519" t="-19231" r="-11111" b="-153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35213C06-0381-F566-EDF6-549C4502368D}"/>
              </a:ext>
            </a:extLst>
          </p:cNvPr>
          <p:cNvSpPr txBox="1"/>
          <p:nvPr/>
        </p:nvSpPr>
        <p:spPr>
          <a:xfrm>
            <a:off x="10494044" y="6488668"/>
            <a:ext cx="153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(Darden 1979)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504A805-8277-6579-F312-D97FBBFCAD45}"/>
                  </a:ext>
                </a:extLst>
              </p:cNvPr>
              <p:cNvSpPr txBox="1"/>
              <p:nvPr/>
            </p:nvSpPr>
            <p:spPr>
              <a:xfrm>
                <a:off x="5455672" y="4292934"/>
                <a:ext cx="4936736" cy="692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GB" sz="2800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sz="2800" b="0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BR" sz="2800" b="0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sz="2800" b="0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d>
                      <m:dPr>
                        <m:ctrlPr>
                          <a:rPr lang="pt-BR" sz="2800" b="0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800" b="0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pt-BR" sz="2800" b="0" i="1" smtClean="0">
                        <a:solidFill>
                          <a:srgbClr val="FF8AD8"/>
                        </a:solidFill>
                        <a:latin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pt-BR" sz="2800" b="0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pt-BR" sz="28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BR" sz="28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pt-BR" sz="28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pt-BR" sz="28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</m:sSubSup>
                        <m:r>
                          <a:rPr lang="pt-BR" sz="2800" b="0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pt-BR" sz="2800" b="0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pt-BR" sz="2800" b="0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pt-BR" sz="2800" b="0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GB" sz="2800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8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sz="28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BR" sz="2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pt-BR" sz="28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d>
                      <m:dPr>
                        <m:ctrlPr>
                          <a:rPr lang="pt-BR" sz="28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8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pt-BR" sz="28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pt-BR" sz="28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pt-BR" sz="28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BR" sz="28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pt-BR" sz="28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pt-BR" sz="28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</m:sSubSup>
                        <m:r>
                          <a:rPr lang="pt-BR" sz="28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pt-BR" sz="28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pt-BR" sz="28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pt-BR" sz="28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GB" sz="2800" dirty="0"/>
                  <a:t> </a:t>
                </a: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504A805-8277-6579-F312-D97FBBFCAD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5672" y="4292934"/>
                <a:ext cx="4936736" cy="692562"/>
              </a:xfrm>
              <a:prstGeom prst="rect">
                <a:avLst/>
              </a:prstGeom>
              <a:blipFill>
                <a:blip r:embed="rId6"/>
                <a:stretch>
                  <a:fillRect l="-1795" b="-178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2179299-B66B-3F81-B7F1-EF31A192316E}"/>
                  </a:ext>
                </a:extLst>
              </p:cNvPr>
              <p:cNvSpPr txBox="1"/>
              <p:nvPr/>
            </p:nvSpPr>
            <p:spPr>
              <a:xfrm>
                <a:off x="5098699" y="5554161"/>
                <a:ext cx="5826531" cy="4863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pt-BR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BR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pt-BR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p>
                          <m:r>
                            <a:rPr lang="pt-BR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pt-BR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pt-BR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ctrlPr>
                            <a:rPr lang="pt-BR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BR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pt-BR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p>
                          <m:d>
                            <m:dPr>
                              <m:ctrlPr>
                                <a:rPr lang="pt-BR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pt-BR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sSubSup>
                        <m:sSubSupPr>
                          <m:ctrlPr>
                            <a:rPr lang="pt-BR" sz="2800" b="0" i="1" smtClean="0">
                              <a:solidFill>
                                <a:srgbClr val="FF8AD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800" b="0" i="1" smtClean="0">
                              <a:solidFill>
                                <a:srgbClr val="FF8AD8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800" b="0" i="1" smtClean="0">
                              <a:solidFill>
                                <a:srgbClr val="FF8AD8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pt-BR" sz="2800" b="0" i="1" smtClean="0">
                              <a:solidFill>
                                <a:srgbClr val="FF8AD8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bSup>
                      <m:d>
                        <m:dPr>
                          <m:ctrlPr>
                            <a:rPr lang="pt-BR" sz="2800" b="0" i="1" smtClean="0">
                              <a:solidFill>
                                <a:srgbClr val="FF8AD8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800" b="0" i="1" smtClean="0">
                              <a:solidFill>
                                <a:srgbClr val="FF8AD8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sz="2800" b="0" i="1" smtClean="0">
                          <a:solidFill>
                            <a:srgbClr val="FF8AD8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pt-BR" sz="2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2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pt-BR" sz="2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bSup>
                      <m:d>
                        <m:dPr>
                          <m:ctrlPr>
                            <a:rPr lang="pt-BR" sz="2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2800" b="0" dirty="0">
                  <a:solidFill>
                    <a:srgbClr val="FF8AD8"/>
                  </a:solidFill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2179299-B66B-3F81-B7F1-EF31A19231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699" y="5554161"/>
                <a:ext cx="5826531" cy="486352"/>
              </a:xfrm>
              <a:prstGeom prst="rect">
                <a:avLst/>
              </a:prstGeom>
              <a:blipFill>
                <a:blip r:embed="rId7"/>
                <a:stretch>
                  <a:fillRect l="-1739" r="-1522" b="-256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521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A1CC4-8512-0F5A-EE49-62C14BA5D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011"/>
            <a:ext cx="12192000" cy="1325563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The Scaling Limit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820235-595D-174E-322C-A1DED70BB1D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23149" y="1315552"/>
                <a:ext cx="12192000" cy="5542448"/>
              </a:xfrm>
            </p:spPr>
            <p:txBody>
              <a:bodyPr/>
              <a:lstStyle/>
              <a:p>
                <a:pPr algn="just">
                  <a:lnSpc>
                    <a:spcPct val="150000"/>
                  </a:lnSpc>
                </a:pPr>
                <a:endParaRPr lang="en-GB" dirty="0"/>
              </a:p>
              <a:p>
                <a:pPr algn="just">
                  <a:lnSpc>
                    <a:spcPct val="150000"/>
                  </a:lnSpc>
                </a:pPr>
                <a:endParaRPr lang="en-GB" dirty="0"/>
              </a:p>
              <a:p>
                <a:pPr algn="just">
                  <a:lnSpc>
                    <a:spcPct val="150000"/>
                  </a:lnSpc>
                </a:pPr>
                <a:r>
                  <a:rPr lang="pt-BR" sz="2400" dirty="0" err="1"/>
                  <a:t>Given</a:t>
                </a:r>
                <a:r>
                  <a:rPr lang="pt-BR" sz="2400" dirty="0"/>
                  <a:t> a </a:t>
                </a:r>
                <a:r>
                  <a:rPr lang="pt-BR" sz="2400" dirty="0" err="1"/>
                  <a:t>state</a:t>
                </a:r>
                <a:r>
                  <a:rPr lang="pt-BR" sz="24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BR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pt-BR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pt-BR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pt-BR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  <m:r>
                      <a:rPr lang="pt-BR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pt-BR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pt-BR" i="1">
                                    <a:solidFill>
                                      <a:srgbClr val="FF8AD8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i="1">
                                    <a:solidFill>
                                      <a:srgbClr val="FF8AD8"/>
                                    </a:solidFill>
                                    <a:latin typeface="Cambria Math" panose="02040503050406030204" pitchFamily="18" charset="0"/>
                                  </a:rPr>
                                  <m:t>𝜉</m:t>
                                </m:r>
                              </m:e>
                              <m:sub>
                                <m:r>
                                  <a:rPr lang="pt-BR" i="1">
                                    <a:solidFill>
                                      <a:srgbClr val="FF8AD8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num>
                          <m:den>
                            <m:r>
                              <a:rPr lang="pt-BR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  <m:r>
                          <a:rPr lang="pt-BR" i="1">
                            <a:latin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pt-BR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pt-BR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𝜉</m:t>
                                </m:r>
                              </m:e>
                              <m:sub>
                                <m:r>
                                  <a:rPr lang="pt-BR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r>
                              <a:rPr lang="pt-BR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  <m:r>
                          <a:rPr lang="pt-BR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pt-BR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pt-BR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  <m:r>
                      <a:rPr lang="pt-BR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pt-BR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b>
                        </m:s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pt-BR" sz="2400" dirty="0"/>
                  <a:t>:</a:t>
                </a:r>
              </a:p>
              <a:p>
                <a:pPr marL="457200" lvl="1" indent="0" algn="just">
                  <a:lnSpc>
                    <a:spcPct val="150000"/>
                  </a:lnSpc>
                  <a:buNone/>
                </a:pPr>
                <a:endParaRPr lang="pt-BR" sz="2000" dirty="0"/>
              </a:p>
              <a:p>
                <a:pPr lvl="1" algn="just">
                  <a:lnSpc>
                    <a:spcPct val="150000"/>
                  </a:lnSpc>
                  <a:buFont typeface="Wingdings" pitchFamily="2" charset="2"/>
                  <a:buChar char="Ø"/>
                </a:pPr>
                <a:endParaRPr lang="pt-BR" sz="20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820235-595D-174E-322C-A1DED70BB1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23149" y="1315552"/>
                <a:ext cx="12192000" cy="5542448"/>
              </a:xfrm>
              <a:blipFill>
                <a:blip r:embed="rId2"/>
                <a:stretch>
                  <a:fillRect l="-7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ie 3">
            <a:extLst>
              <a:ext uri="{FF2B5EF4-FFF2-40B4-BE49-F238E27FC236}">
                <a16:creationId xmlns:a16="http://schemas.microsoft.com/office/drawing/2014/main" id="{B96E1611-1965-CBE1-B3E8-5C4EEE3DBC81}"/>
              </a:ext>
            </a:extLst>
          </p:cNvPr>
          <p:cNvSpPr>
            <a:spLocks noChangeAspect="1"/>
          </p:cNvSpPr>
          <p:nvPr/>
        </p:nvSpPr>
        <p:spPr>
          <a:xfrm>
            <a:off x="1504712" y="1415304"/>
            <a:ext cx="914400" cy="914400"/>
          </a:xfrm>
          <a:prstGeom prst="p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47ACD5-8848-CD91-FC3A-3365B98B68F6}"/>
              </a:ext>
            </a:extLst>
          </p:cNvPr>
          <p:cNvSpPr txBox="1"/>
          <p:nvPr/>
        </p:nvSpPr>
        <p:spPr>
          <a:xfrm>
            <a:off x="2604306" y="161089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+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A0F3DB-966A-CC4D-F0D1-59F832BFD4F7}"/>
              </a:ext>
            </a:extLst>
          </p:cNvPr>
          <p:cNvSpPr>
            <a:spLocks noChangeAspect="1"/>
          </p:cNvSpPr>
          <p:nvPr/>
        </p:nvSpPr>
        <p:spPr>
          <a:xfrm>
            <a:off x="3153702" y="1643904"/>
            <a:ext cx="457200" cy="457200"/>
          </a:xfrm>
          <a:prstGeom prst="rect">
            <a:avLst/>
          </a:prstGeom>
          <a:solidFill>
            <a:srgbClr val="FF8AD8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F1492D6-0720-C1A0-5B90-7754FEF6D11F}"/>
              </a:ext>
            </a:extLst>
          </p:cNvPr>
          <p:cNvCxnSpPr/>
          <p:nvPr/>
        </p:nvCxnSpPr>
        <p:spPr>
          <a:xfrm>
            <a:off x="3993269" y="1671928"/>
            <a:ext cx="1044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EF26BDA-C2BD-B1B3-14CA-02F4FA486D12}"/>
              </a:ext>
            </a:extLst>
          </p:cNvPr>
          <p:cNvCxnSpPr/>
          <p:nvPr/>
        </p:nvCxnSpPr>
        <p:spPr>
          <a:xfrm>
            <a:off x="3993268" y="1997948"/>
            <a:ext cx="1044000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e 10">
            <a:extLst>
              <a:ext uri="{FF2B5EF4-FFF2-40B4-BE49-F238E27FC236}">
                <a16:creationId xmlns:a16="http://schemas.microsoft.com/office/drawing/2014/main" id="{9846BE68-0CD4-74B6-574B-25F4B99FC7F1}"/>
              </a:ext>
            </a:extLst>
          </p:cNvPr>
          <p:cNvSpPr>
            <a:spLocks noChangeAspect="1"/>
          </p:cNvSpPr>
          <p:nvPr/>
        </p:nvSpPr>
        <p:spPr>
          <a:xfrm>
            <a:off x="5419634" y="1415304"/>
            <a:ext cx="914400" cy="914400"/>
          </a:xfrm>
          <a:prstGeom prst="pi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D68AAE-878B-583B-0272-BB9ABB3D000F}"/>
              </a:ext>
            </a:extLst>
          </p:cNvPr>
          <p:cNvSpPr>
            <a:spLocks noChangeAspect="1"/>
          </p:cNvSpPr>
          <p:nvPr/>
        </p:nvSpPr>
        <p:spPr>
          <a:xfrm>
            <a:off x="5876834" y="1415304"/>
            <a:ext cx="457200" cy="457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204817A-9A87-E7C5-0CAE-B19FDC1C4DA4}"/>
              </a:ext>
            </a:extLst>
          </p:cNvPr>
          <p:cNvCxnSpPr/>
          <p:nvPr/>
        </p:nvCxnSpPr>
        <p:spPr>
          <a:xfrm>
            <a:off x="6692099" y="1872504"/>
            <a:ext cx="1044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e 13">
            <a:extLst>
              <a:ext uri="{FF2B5EF4-FFF2-40B4-BE49-F238E27FC236}">
                <a16:creationId xmlns:a16="http://schemas.microsoft.com/office/drawing/2014/main" id="{3EAF3A11-B34B-CC17-9663-137E8062CAE0}"/>
              </a:ext>
            </a:extLst>
          </p:cNvPr>
          <p:cNvSpPr>
            <a:spLocks noChangeAspect="1"/>
          </p:cNvSpPr>
          <p:nvPr/>
        </p:nvSpPr>
        <p:spPr>
          <a:xfrm>
            <a:off x="8142766" y="1415304"/>
            <a:ext cx="914400" cy="914400"/>
          </a:xfrm>
          <a:prstGeom prst="p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A45A93-D5E8-3F4F-B942-BDB87A908F29}"/>
              </a:ext>
            </a:extLst>
          </p:cNvPr>
          <p:cNvSpPr txBox="1"/>
          <p:nvPr/>
        </p:nvSpPr>
        <p:spPr>
          <a:xfrm>
            <a:off x="9242360" y="161089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+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CDE7D0-5075-AA0F-1E95-6E3986BE7A3F}"/>
              </a:ext>
            </a:extLst>
          </p:cNvPr>
          <p:cNvSpPr>
            <a:spLocks noChangeAspect="1"/>
          </p:cNvSpPr>
          <p:nvPr/>
        </p:nvSpPr>
        <p:spPr>
          <a:xfrm>
            <a:off x="9791756" y="1643904"/>
            <a:ext cx="457200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928FA0-B18F-5216-0B8C-9077AF3EBD2F}"/>
              </a:ext>
            </a:extLst>
          </p:cNvPr>
          <p:cNvSpPr txBox="1"/>
          <p:nvPr/>
        </p:nvSpPr>
        <p:spPr>
          <a:xfrm>
            <a:off x="1507131" y="2456113"/>
            <a:ext cx="92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Enzyme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E40037-9586-31DA-2DB9-E88338E88973}"/>
              </a:ext>
            </a:extLst>
          </p:cNvPr>
          <p:cNvSpPr txBox="1"/>
          <p:nvPr/>
        </p:nvSpPr>
        <p:spPr>
          <a:xfrm>
            <a:off x="2846866" y="2456113"/>
            <a:ext cx="1089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8AD8"/>
                </a:solidFill>
              </a:rPr>
              <a:t>Substrate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394207-8D76-F024-3CE6-FFF0E0642DC1}"/>
              </a:ext>
            </a:extLst>
          </p:cNvPr>
          <p:cNvSpPr txBox="1"/>
          <p:nvPr/>
        </p:nvSpPr>
        <p:spPr>
          <a:xfrm>
            <a:off x="5419634" y="2456113"/>
            <a:ext cx="1014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4"/>
                </a:solidFill>
              </a:rPr>
              <a:t>Complex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0F99C5-9396-FAA9-A2A1-CAF6E2EF6573}"/>
              </a:ext>
            </a:extLst>
          </p:cNvPr>
          <p:cNvSpPr txBox="1"/>
          <p:nvPr/>
        </p:nvSpPr>
        <p:spPr>
          <a:xfrm>
            <a:off x="8142766" y="2456113"/>
            <a:ext cx="92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Enzyme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ABE463-763C-A0B5-FEA2-6163548D5EBE}"/>
              </a:ext>
            </a:extLst>
          </p:cNvPr>
          <p:cNvSpPr txBox="1"/>
          <p:nvPr/>
        </p:nvSpPr>
        <p:spPr>
          <a:xfrm>
            <a:off x="9560390" y="2456113"/>
            <a:ext cx="933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6"/>
                </a:solidFill>
              </a:rPr>
              <a:t>Product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CC668B-C25C-6C09-A5FD-3A8551D323AC}"/>
                  </a:ext>
                </a:extLst>
              </p:cNvPr>
              <p:cNvSpPr txBox="1"/>
              <p:nvPr/>
            </p:nvSpPr>
            <p:spPr>
              <a:xfrm>
                <a:off x="4374493" y="1333895"/>
                <a:ext cx="31245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CC668B-C25C-6C09-A5FD-3A8551D32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4493" y="1333895"/>
                <a:ext cx="312458" cy="307777"/>
              </a:xfrm>
              <a:prstGeom prst="rect">
                <a:avLst/>
              </a:prstGeom>
              <a:blipFill>
                <a:blip r:embed="rId3"/>
                <a:stretch>
                  <a:fillRect l="-19231" r="-3846" b="-1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27D05AE-9229-1898-7B16-6F1E4C5D3DB0}"/>
                  </a:ext>
                </a:extLst>
              </p:cNvPr>
              <p:cNvSpPr txBox="1"/>
              <p:nvPr/>
            </p:nvSpPr>
            <p:spPr>
              <a:xfrm>
                <a:off x="4343585" y="2016191"/>
                <a:ext cx="337657" cy="324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pt-BR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</m:acc>
                        </m:e>
                        <m:sub>
                          <m:r>
                            <a:rPr lang="pt-BR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GB" sz="2000" b="1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27D05AE-9229-1898-7B16-6F1E4C5D3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585" y="2016191"/>
                <a:ext cx="337657" cy="324512"/>
              </a:xfrm>
              <a:prstGeom prst="rect">
                <a:avLst/>
              </a:prstGeom>
              <a:blipFill>
                <a:blip r:embed="rId4"/>
                <a:stretch>
                  <a:fillRect l="-22222" t="-14815" r="-7407" b="-148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52BB54C-A8D1-5181-1B7E-0089957A2057}"/>
                  </a:ext>
                </a:extLst>
              </p:cNvPr>
              <p:cNvSpPr txBox="1"/>
              <p:nvPr/>
            </p:nvSpPr>
            <p:spPr>
              <a:xfrm>
                <a:off x="6992650" y="1518039"/>
                <a:ext cx="337657" cy="324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1" i="1" smtClean="0">
                              <a:solidFill>
                                <a:srgbClr val="FF7E7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pt-BR" sz="2000" b="1" i="1" smtClean="0">
                                  <a:solidFill>
                                    <a:srgbClr val="FF7E7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1" i="1" smtClean="0">
                                  <a:solidFill>
                                    <a:srgbClr val="FF7E79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</m:acc>
                        </m:e>
                        <m:sub>
                          <m:r>
                            <a:rPr lang="pt-BR" sz="2000" b="1" i="1" smtClean="0">
                              <a:solidFill>
                                <a:srgbClr val="FF7E79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GB" sz="2000" b="1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52BB54C-A8D1-5181-1B7E-0089957A2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2650" y="1518039"/>
                <a:ext cx="337657" cy="324512"/>
              </a:xfrm>
              <a:prstGeom prst="rect">
                <a:avLst/>
              </a:prstGeom>
              <a:blipFill>
                <a:blip r:embed="rId5"/>
                <a:stretch>
                  <a:fillRect l="-18519" t="-19231" r="-11111" b="-153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B102F7C-AFF6-0030-4083-E256DE7EED66}"/>
                  </a:ext>
                </a:extLst>
              </p:cNvPr>
              <p:cNvSpPr txBox="1"/>
              <p:nvPr/>
            </p:nvSpPr>
            <p:spPr>
              <a:xfrm>
                <a:off x="1776747" y="4041870"/>
                <a:ext cx="8300414" cy="25104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pt-B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BR" sz="24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pt-BR" sz="24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pt-BR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pt-BR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sz="24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4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BR" sz="240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pt-BR" sz="2400" i="1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BR" sz="2400" b="0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pt-BR" sz="2400" i="1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24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t-BR" sz="2400" i="1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sz="240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pt-BR" sz="2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pt-BR" sz="24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pt-BR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sz="240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40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pt-BR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pt-BR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pt-BR" sz="2400" dirty="0"/>
                  <a:t> </a:t>
                </a:r>
                <a:r>
                  <a:rPr lang="pt-BR" sz="2400" dirty="0" err="1"/>
                  <a:t>with</a:t>
                </a:r>
                <a:r>
                  <a:rPr lang="pt-BR" sz="2400" dirty="0"/>
                  <a:t> rate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400" b="0" i="0" smtClean="0">
                        <a:solidFill>
                          <a:srgbClr val="FF8AD8"/>
                        </a:solidFill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pt-B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pt-BR" sz="2400" b="0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b="0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pt-BR" sz="2400" b="0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pt-BR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pt-BR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GB" sz="2400" dirty="0"/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pt-B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BR" sz="24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pt-BR" sz="24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pt-BR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pt-BR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sz="24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4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BR" sz="2400" i="1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pt-BR" sz="2400" i="1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BR" sz="2400" b="0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pt-BR" sz="2400" i="1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2400" i="1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t-BR" sz="2400" i="1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sz="240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pt-BR" sz="2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pt-BR" sz="24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pt-BR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pt-BR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sz="240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40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pt-BR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BR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pt-BR" sz="2400" dirty="0"/>
                  <a:t> </a:t>
                </a:r>
                <a:r>
                  <a:rPr lang="pt-BR" sz="2400" dirty="0" err="1"/>
                  <a:t>with</a:t>
                </a:r>
                <a:r>
                  <a:rPr lang="pt-BR" sz="2400" dirty="0"/>
                  <a:t> rate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400" b="0" i="0" smtClean="0"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pt-BR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pt-BR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pt-BR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pt-BR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lang="pt-BR" sz="2400" b="0" dirty="0"/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pt-B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BR" sz="24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pt-BR" sz="24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pt-BR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pt-BR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sz="24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4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BR" sz="240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pt-BR" sz="2400" i="1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sz="240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pt-BR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pt-BR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pt-BR" sz="2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2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t-BR" sz="2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pt-BR" sz="24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pt-BR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sz="240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40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pt-BR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BR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pt-BR" sz="2400" dirty="0"/>
                  <a:t> </a:t>
                </a:r>
                <a:r>
                  <a:rPr lang="pt-BR" sz="2400" dirty="0" err="1"/>
                  <a:t>with</a:t>
                </a:r>
                <a:r>
                  <a:rPr lang="pt-BR" sz="2400" dirty="0"/>
                  <a:t> rate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400" b="0" i="0" smtClean="0"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pt-BR" sz="2400" b="0" i="1" smtClean="0">
                            <a:solidFill>
                              <a:srgbClr val="FF7E7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b="0" i="1" smtClean="0">
                            <a:solidFill>
                              <a:srgbClr val="FF7E79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pt-BR" sz="2400" b="0" i="1" smtClean="0">
                            <a:solidFill>
                              <a:srgbClr val="FF7E79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pt-BR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pt-BR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lang="en-GB" sz="2400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B102F7C-AFF6-0030-4083-E256DE7EE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6747" y="4041870"/>
                <a:ext cx="8300414" cy="2510495"/>
              </a:xfrm>
              <a:prstGeom prst="rect">
                <a:avLst/>
              </a:prstGeom>
              <a:blipFill>
                <a:blip r:embed="rId6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604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/>
      <p:bldP spid="6" grpId="1"/>
      <p:bldP spid="7" grpId="0" animBg="1"/>
      <p:bldP spid="7" grpId="1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4" grpId="0" animBg="1"/>
      <p:bldP spid="15" grpId="0"/>
      <p:bldP spid="16" grpId="0" animBg="1"/>
      <p:bldP spid="5" grpId="0"/>
      <p:bldP spid="8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A1CC4-8512-0F5A-EE49-62C14BA5D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011"/>
            <a:ext cx="12192000" cy="1325563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“Empirical” Evidence of Convergence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FF6D6A2-BF5A-FA0B-815D-06374FE58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860" y="1409285"/>
            <a:ext cx="9310278" cy="385789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923E591-C68E-855C-CCBF-7EE31A0E81BC}"/>
              </a:ext>
            </a:extLst>
          </p:cNvPr>
          <p:cNvSpPr txBox="1"/>
          <p:nvPr/>
        </p:nvSpPr>
        <p:spPr>
          <a:xfrm>
            <a:off x="10275943" y="6488668"/>
            <a:ext cx="1839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(Kang et al. 2019)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216390A-408B-A1D0-8201-92626D409825}"/>
              </a:ext>
            </a:extLst>
          </p:cNvPr>
          <p:cNvSpPr txBox="1"/>
          <p:nvPr/>
        </p:nvSpPr>
        <p:spPr>
          <a:xfrm>
            <a:off x="4224525" y="5634887"/>
            <a:ext cx="3742949" cy="589072"/>
          </a:xfrm>
          <a:prstGeom prst="rect">
            <a:avLst/>
          </a:prstGeom>
          <a:ln w="28575">
            <a:solidFill>
              <a:schemeClr val="accent1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/>
              <a:t>How to define </a:t>
            </a:r>
            <a:r>
              <a:rPr lang="en-GB" sz="2400" i="1" dirty="0"/>
              <a:t>convergence</a:t>
            </a:r>
            <a:r>
              <a:rPr lang="en-GB" sz="2400" dirty="0"/>
              <a:t>?</a:t>
            </a:r>
          </a:p>
        </p:txBody>
      </p:sp>
      <p:pic>
        <p:nvPicPr>
          <p:cNvPr id="4098" name="Picture 2" descr="Luigis-mansion-3 GIFs - Get the best GIF on GIPHY">
            <a:extLst>
              <a:ext uri="{FF2B5EF4-FFF2-40B4-BE49-F238E27FC236}">
                <a16:creationId xmlns:a16="http://schemas.microsoft.com/office/drawing/2014/main" id="{43B618FD-FA85-3B6F-6A2F-683ED92CB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13" y="5177533"/>
            <a:ext cx="2784305" cy="156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42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A1CC4-8512-0F5A-EE49-62C14BA5D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011"/>
            <a:ext cx="12192000" cy="1325563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Weak Convergence of Probability Measures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32ED3AED-92F2-931B-BBC0-FF4BC03E86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23149" y="1315552"/>
                <a:ext cx="12192000" cy="5542448"/>
              </a:xfrm>
            </p:spPr>
            <p:txBody>
              <a:bodyPr/>
              <a:lstStyle/>
              <a:p>
                <a:pPr algn="just">
                  <a:lnSpc>
                    <a:spcPct val="150000"/>
                  </a:lnSpc>
                </a:pPr>
                <a:r>
                  <a:rPr lang="pt-BR" sz="2400" dirty="0"/>
                  <a:t>Let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pt-BR" sz="2400" dirty="0"/>
                  <a:t> </a:t>
                </a:r>
                <a:r>
                  <a:rPr lang="pt-BR" sz="2400" dirty="0" err="1"/>
                  <a:t>be</a:t>
                </a:r>
                <a:r>
                  <a:rPr lang="pt-BR" sz="2400" dirty="0"/>
                  <a:t> a complete </a:t>
                </a:r>
                <a:r>
                  <a:rPr lang="pt-BR" sz="2400" dirty="0" err="1"/>
                  <a:t>and</a:t>
                </a:r>
                <a:r>
                  <a:rPr lang="pt-BR" sz="2400" dirty="0"/>
                  <a:t> </a:t>
                </a:r>
                <a:r>
                  <a:rPr lang="pt-BR" sz="2400" dirty="0" err="1"/>
                  <a:t>separable</a:t>
                </a:r>
                <a:r>
                  <a:rPr lang="pt-BR" sz="2400" dirty="0"/>
                  <a:t> </a:t>
                </a:r>
                <a:r>
                  <a:rPr lang="pt-BR" sz="2400" dirty="0" err="1"/>
                  <a:t>metric</a:t>
                </a:r>
                <a:r>
                  <a:rPr lang="pt-BR" sz="2400" dirty="0"/>
                  <a:t> </a:t>
                </a:r>
                <a:r>
                  <a:rPr lang="pt-BR" sz="2400" dirty="0" err="1"/>
                  <a:t>space</a:t>
                </a:r>
                <a:endParaRPr lang="pt-BR" sz="2400" dirty="0"/>
              </a:p>
              <a:p>
                <a:pPr algn="just">
                  <a:lnSpc>
                    <a:spcPct val="150000"/>
                  </a:lnSpc>
                </a:pPr>
                <a:r>
                  <a:rPr lang="pt-BR" sz="2400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pt-B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400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pt-BR" sz="24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ℕ</m:t>
                        </m:r>
                      </m:sub>
                    </m:sSub>
                  </m:oMath>
                </a14:m>
                <a:r>
                  <a:rPr lang="pt-BR" sz="2400" dirty="0"/>
                  <a:t> </a:t>
                </a:r>
                <a:r>
                  <a:rPr lang="pt-BR" sz="2400" dirty="0" err="1"/>
                  <a:t>be</a:t>
                </a:r>
                <a:r>
                  <a:rPr lang="pt-BR" sz="2400" dirty="0"/>
                  <a:t> a </a:t>
                </a:r>
                <a:r>
                  <a:rPr lang="pt-BR" sz="2400" dirty="0" err="1"/>
                  <a:t>sequence</a:t>
                </a:r>
                <a:r>
                  <a:rPr lang="pt-BR" sz="2400" dirty="0"/>
                  <a:t> </a:t>
                </a:r>
                <a:r>
                  <a:rPr lang="pt-BR" sz="2400" dirty="0" err="1"/>
                  <a:t>of</a:t>
                </a:r>
                <a:r>
                  <a:rPr lang="pt-BR" sz="2400" dirty="0"/>
                  <a:t> Borel </a:t>
                </a:r>
                <a:r>
                  <a:rPr lang="pt-BR" sz="2400" dirty="0" err="1"/>
                  <a:t>probability</a:t>
                </a:r>
                <a:r>
                  <a:rPr lang="pt-BR" sz="2400" dirty="0"/>
                  <a:t> </a:t>
                </a:r>
                <a:r>
                  <a:rPr lang="pt-BR" sz="2400" dirty="0" err="1"/>
                  <a:t>measures</a:t>
                </a:r>
                <a:r>
                  <a:rPr lang="pt-BR" sz="2400" dirty="0"/>
                  <a:t> </a:t>
                </a:r>
                <a:r>
                  <a:rPr lang="pt-BR" sz="2400" dirty="0" err="1"/>
                  <a:t>on</a:t>
                </a:r>
                <a:r>
                  <a:rPr lang="pt-BR" sz="2400" dirty="0"/>
                  <a:t> </a:t>
                </a:r>
                <a14:m>
                  <m:oMath xmlns:m="http://schemas.openxmlformats.org/officeDocument/2006/math"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endParaRPr lang="pt-BR" sz="2400" dirty="0"/>
              </a:p>
              <a:p>
                <a:pPr algn="just">
                  <a:lnSpc>
                    <a:spcPct val="150000"/>
                  </a:lnSpc>
                </a:pPr>
                <a:r>
                  <a:rPr lang="pt-BR" sz="2400" dirty="0" err="1"/>
                  <a:t>Consider</a:t>
                </a:r>
                <a:r>
                  <a:rPr lang="pt-BR" sz="2400" dirty="0"/>
                  <a:t> a </a:t>
                </a:r>
                <a:r>
                  <a:rPr lang="pt-BR" sz="2400" dirty="0" err="1"/>
                  <a:t>sequence</a:t>
                </a:r>
                <a:r>
                  <a:rPr lang="pt-BR" sz="2400" dirty="0"/>
                  <a:t> </a:t>
                </a:r>
                <a:r>
                  <a:rPr lang="pt-BR" sz="2400" dirty="0" err="1"/>
                  <a:t>of</a:t>
                </a:r>
                <a:r>
                  <a:rPr lang="pt-BR" sz="2400" dirty="0"/>
                  <a:t> </a:t>
                </a:r>
                <a:r>
                  <a:rPr lang="pt-BR" sz="2400" dirty="0" err="1"/>
                  <a:t>random</a:t>
                </a:r>
                <a:r>
                  <a:rPr lang="pt-BR" sz="2400" dirty="0"/>
                  <a:t> </a:t>
                </a:r>
                <a:r>
                  <a:rPr lang="pt-BR" sz="2400" dirty="0" err="1"/>
                  <a:t>variables</a:t>
                </a:r>
                <a:r>
                  <a:rPr lang="pt-BR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pt-B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4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pt-BR" sz="24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ℕ</m:t>
                        </m:r>
                      </m:sub>
                    </m:sSub>
                  </m:oMath>
                </a14:m>
                <a:r>
                  <a:rPr lang="pt-BR" sz="2400" dirty="0"/>
                  <a:t>, </a:t>
                </a:r>
                <a:r>
                  <a:rPr lang="pt-BR" sz="2400" dirty="0" err="1"/>
                  <a:t>each</a:t>
                </a:r>
                <a:r>
                  <a:rPr lang="pt-BR" sz="2400" dirty="0"/>
                  <a:t> </a:t>
                </a:r>
                <a:r>
                  <a:rPr lang="pt-BR" sz="2400" dirty="0" err="1"/>
                  <a:t>of</a:t>
                </a:r>
                <a:r>
                  <a:rPr lang="pt-BR" sz="2400" dirty="0"/>
                  <a:t> </a:t>
                </a:r>
                <a:r>
                  <a:rPr lang="pt-BR" sz="2400" dirty="0" err="1"/>
                  <a:t>them</a:t>
                </a:r>
                <a:r>
                  <a:rPr lang="pt-BR" sz="2400" dirty="0"/>
                  <a:t> </a:t>
                </a:r>
                <a:r>
                  <a:rPr lang="pt-BR" sz="2400" dirty="0" err="1"/>
                  <a:t>taking</a:t>
                </a:r>
                <a:r>
                  <a:rPr lang="pt-BR" sz="2400" dirty="0"/>
                  <a:t> </a:t>
                </a:r>
                <a:r>
                  <a:rPr lang="pt-BR" sz="2400" dirty="0" err="1"/>
                  <a:t>values</a:t>
                </a:r>
                <a:r>
                  <a:rPr lang="pt-BR" sz="2400" dirty="0"/>
                  <a:t> </a:t>
                </a:r>
                <a:r>
                  <a:rPr lang="pt-BR" sz="2400" dirty="0" err="1"/>
                  <a:t>on</a:t>
                </a:r>
                <a:r>
                  <a:rPr lang="pt-BR" sz="2400" dirty="0"/>
                  <a:t> </a:t>
                </a:r>
                <a14:m>
                  <m:oMath xmlns:m="http://schemas.openxmlformats.org/officeDocument/2006/math"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pt-BR" sz="2400" dirty="0"/>
                  <a:t>, </a:t>
                </a:r>
                <a:r>
                  <a:rPr lang="pt-BR" sz="2400" dirty="0" err="1"/>
                  <a:t>such</a:t>
                </a:r>
                <a:r>
                  <a:rPr lang="pt-BR" sz="2400" dirty="0"/>
                  <a:t> </a:t>
                </a:r>
                <a:r>
                  <a:rPr lang="pt-BR" sz="2400" dirty="0" err="1"/>
                  <a:t>that</a:t>
                </a:r>
                <a:r>
                  <a:rPr lang="pt-BR" sz="2400" dirty="0"/>
                  <a:t> </a:t>
                </a:r>
                <a:r>
                  <a:rPr lang="pt-BR" sz="2400" dirty="0" err="1"/>
                  <a:t>the</a:t>
                </a:r>
                <a:r>
                  <a:rPr lang="pt-BR" sz="2400" dirty="0"/>
                  <a:t> </a:t>
                </a:r>
                <a:r>
                  <a:rPr lang="pt-BR" sz="2400" dirty="0" err="1"/>
                  <a:t>law</a:t>
                </a:r>
                <a:r>
                  <a:rPr lang="pt-BR" sz="2400" dirty="0"/>
                  <a:t> </a:t>
                </a:r>
                <a:r>
                  <a:rPr lang="pt-BR" sz="2400" dirty="0" err="1"/>
                  <a:t>of</a:t>
                </a:r>
                <a:r>
                  <a:rPr lang="pt-BR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pt-BR" sz="2400" dirty="0"/>
                  <a:t> </a:t>
                </a:r>
                <a:r>
                  <a:rPr lang="pt-BR" sz="2400" dirty="0" err="1"/>
                  <a:t>is</a:t>
                </a:r>
                <a:r>
                  <a:rPr lang="pt-BR" sz="2400" dirty="0"/>
                  <a:t> </a:t>
                </a:r>
                <a:r>
                  <a:rPr lang="pt-BR" sz="2400" dirty="0" err="1"/>
                  <a:t>given</a:t>
                </a:r>
                <a:r>
                  <a:rPr lang="pt-BR" sz="2400" dirty="0"/>
                  <a:t> </a:t>
                </a:r>
                <a:r>
                  <a:rPr lang="pt-BR" sz="2400" dirty="0" err="1"/>
                  <a:t>by</a:t>
                </a:r>
                <a:r>
                  <a:rPr lang="pt-BR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endParaRPr lang="pt-BR" sz="2400" dirty="0"/>
              </a:p>
              <a:p>
                <a:pPr algn="just">
                  <a:lnSpc>
                    <a:spcPct val="150000"/>
                  </a:lnSpc>
                </a:pPr>
                <a:r>
                  <a:rPr lang="pt-BR" sz="2400" dirty="0" err="1"/>
                  <a:t>Consider</a:t>
                </a:r>
                <a:r>
                  <a:rPr lang="pt-BR" sz="2400" dirty="0"/>
                  <a:t> a </a:t>
                </a:r>
                <a:r>
                  <a:rPr lang="pt-BR" sz="2400" dirty="0" err="1"/>
                  <a:t>random</a:t>
                </a:r>
                <a:r>
                  <a:rPr lang="pt-BR" sz="2400" dirty="0"/>
                  <a:t> </a:t>
                </a:r>
                <a:r>
                  <a:rPr lang="pt-BR" sz="2400" dirty="0" err="1"/>
                  <a:t>variable</a:t>
                </a:r>
                <a:r>
                  <a:rPr lang="pt-BR" sz="2400" dirty="0"/>
                  <a:t> </a:t>
                </a:r>
                <a14:m>
                  <m:oMath xmlns:m="http://schemas.openxmlformats.org/officeDocument/2006/math"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pt-BR" sz="2400" dirty="0"/>
                  <a:t>, </a:t>
                </a:r>
                <a:r>
                  <a:rPr lang="pt-BR" sz="2400" dirty="0" err="1"/>
                  <a:t>also</a:t>
                </a:r>
                <a:r>
                  <a:rPr lang="pt-BR" sz="2400" dirty="0"/>
                  <a:t> </a:t>
                </a:r>
                <a:r>
                  <a:rPr lang="pt-BR" sz="2400" dirty="0" err="1"/>
                  <a:t>taking</a:t>
                </a:r>
                <a:r>
                  <a:rPr lang="pt-BR" sz="2400" dirty="0"/>
                  <a:t> </a:t>
                </a:r>
                <a:r>
                  <a:rPr lang="pt-BR" sz="2400" dirty="0" err="1"/>
                  <a:t>values</a:t>
                </a:r>
                <a:r>
                  <a:rPr lang="pt-BR" sz="2400" dirty="0"/>
                  <a:t> </a:t>
                </a:r>
                <a:r>
                  <a:rPr lang="pt-BR" sz="2400" dirty="0" err="1"/>
                  <a:t>on</a:t>
                </a:r>
                <a:r>
                  <a:rPr lang="pt-BR" sz="2400" dirty="0"/>
                  <a:t> </a:t>
                </a:r>
                <a14:m>
                  <m:oMath xmlns:m="http://schemas.openxmlformats.org/officeDocument/2006/math"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pt-BR" sz="2400" dirty="0"/>
                  <a:t>, </a:t>
                </a:r>
                <a:r>
                  <a:rPr lang="pt-BR" sz="2400" dirty="0" err="1"/>
                  <a:t>with</a:t>
                </a:r>
                <a:r>
                  <a:rPr lang="pt-BR" sz="2400" dirty="0"/>
                  <a:t> </a:t>
                </a:r>
                <a:r>
                  <a:rPr lang="pt-BR" sz="2400" dirty="0" err="1"/>
                  <a:t>associated</a:t>
                </a:r>
                <a:r>
                  <a:rPr lang="pt-BR" sz="2400" dirty="0"/>
                  <a:t> </a:t>
                </a:r>
                <a:r>
                  <a:rPr lang="pt-BR" sz="2400" dirty="0" err="1"/>
                  <a:t>law</a:t>
                </a:r>
                <a:r>
                  <a:rPr lang="pt-BR" sz="2400" dirty="0"/>
                  <a:t> </a:t>
                </a:r>
                <a14:m>
                  <m:oMath xmlns:m="http://schemas.openxmlformats.org/officeDocument/2006/math"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endParaRPr lang="pt-BR" sz="2400" dirty="0"/>
              </a:p>
              <a:p>
                <a:pPr algn="just">
                  <a:lnSpc>
                    <a:spcPct val="150000"/>
                  </a:lnSpc>
                </a:pPr>
                <a:r>
                  <a:rPr lang="pt-BR" sz="2400" b="1" dirty="0" err="1">
                    <a:solidFill>
                      <a:schemeClr val="accent1"/>
                    </a:solidFill>
                  </a:rPr>
                  <a:t>Definition</a:t>
                </a:r>
                <a:r>
                  <a:rPr lang="pt-BR" sz="2400" b="1" dirty="0">
                    <a:solidFill>
                      <a:schemeClr val="accent1"/>
                    </a:solidFill>
                  </a:rPr>
                  <a:t>: </a:t>
                </a:r>
                <a:r>
                  <a:rPr lang="pt-BR" sz="2400" dirty="0" err="1"/>
                  <a:t>We</a:t>
                </a:r>
                <a:r>
                  <a:rPr lang="pt-BR" sz="2400" dirty="0"/>
                  <a:t> </a:t>
                </a:r>
                <a:r>
                  <a:rPr lang="pt-BR" sz="2400" dirty="0" err="1"/>
                  <a:t>say</a:t>
                </a:r>
                <a:r>
                  <a:rPr lang="pt-BR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pt-B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4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pt-BR" sz="24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ℕ</m:t>
                        </m:r>
                      </m:sub>
                    </m:sSub>
                  </m:oMath>
                </a14:m>
                <a:r>
                  <a:rPr lang="pt-BR" sz="2400" dirty="0"/>
                  <a:t> converges </a:t>
                </a:r>
                <a:r>
                  <a:rPr lang="pt-BR" sz="2400" dirty="0" err="1"/>
                  <a:t>weakly</a:t>
                </a:r>
                <a:r>
                  <a:rPr lang="pt-BR" sz="2400" dirty="0"/>
                  <a:t> </a:t>
                </a:r>
                <a:r>
                  <a:rPr lang="pt-BR" sz="2400" dirty="0" err="1"/>
                  <a:t>to</a:t>
                </a:r>
                <a:r>
                  <a:rPr lang="pt-BR" sz="2400" dirty="0"/>
                  <a:t> </a:t>
                </a:r>
                <a14:m>
                  <m:oMath xmlns:m="http://schemas.openxmlformats.org/officeDocument/2006/math"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pt-BR" sz="2400" dirty="0"/>
                  <a:t> if for </a:t>
                </a:r>
                <a:r>
                  <a:rPr lang="pt-BR" sz="2400" dirty="0" err="1"/>
                  <a:t>any</a:t>
                </a:r>
                <a:r>
                  <a:rPr lang="pt-BR" sz="2400" dirty="0"/>
                  <a:t> </a:t>
                </a:r>
                <a:r>
                  <a:rPr lang="pt-BR" sz="2400" dirty="0" err="1"/>
                  <a:t>bounded</a:t>
                </a:r>
                <a:r>
                  <a:rPr lang="pt-BR" sz="2400" dirty="0"/>
                  <a:t> </a:t>
                </a:r>
                <a:r>
                  <a:rPr lang="pt-BR" sz="2400" dirty="0" err="1"/>
                  <a:t>and</a:t>
                </a:r>
                <a:r>
                  <a:rPr lang="pt-BR" sz="2400" dirty="0"/>
                  <a:t> </a:t>
                </a:r>
                <a:r>
                  <a:rPr lang="pt-BR" sz="2400" dirty="0" err="1"/>
                  <a:t>continuous</a:t>
                </a:r>
                <a:r>
                  <a:rPr lang="pt-BR" sz="2400" dirty="0"/>
                  <a:t> </a:t>
                </a:r>
                <a:r>
                  <a:rPr lang="pt-BR" sz="2400" dirty="0" err="1"/>
                  <a:t>function</a:t>
                </a:r>
                <a:r>
                  <a:rPr lang="pt-BR" sz="2400" dirty="0"/>
                  <a:t> </a:t>
                </a:r>
                <a14:m>
                  <m:oMath xmlns:m="http://schemas.openxmlformats.org/officeDocument/2006/math"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pt-B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pt-BR" sz="2400" dirty="0"/>
                  <a:t>:</a:t>
                </a:r>
              </a:p>
              <a:p>
                <a:pPr algn="just">
                  <a:lnSpc>
                    <a:spcPct val="150000"/>
                  </a:lnSpc>
                </a:pPr>
                <a:endParaRPr lang="pt-BR" sz="2400" dirty="0"/>
              </a:p>
            </p:txBody>
          </p:sp>
        </mc:Choice>
        <mc:Fallback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32ED3AED-92F2-931B-BBC0-FF4BC03E86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23149" y="1315552"/>
                <a:ext cx="12192000" cy="5542448"/>
              </a:xfrm>
              <a:blipFill>
                <a:blip r:embed="rId2"/>
                <a:stretch>
                  <a:fillRect l="-728" r="-7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AEC722C-3C16-4D7F-88C0-45C02340B411}"/>
                  </a:ext>
                </a:extLst>
              </p:cNvPr>
              <p:cNvSpPr txBox="1"/>
              <p:nvPr/>
            </p:nvSpPr>
            <p:spPr>
              <a:xfrm>
                <a:off x="4221480" y="5800165"/>
                <a:ext cx="3845283" cy="4807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sz="24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GB" sz="240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GB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𝔼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pt-BR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pt-BR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𝔼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)]</m:t>
                          </m:r>
                        </m:e>
                      </m:func>
                    </m:oMath>
                  </m:oMathPara>
                </a14:m>
                <a:endParaRPr lang="en-GB" sz="24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AEC722C-3C16-4D7F-88C0-45C02340B4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1480" y="5800165"/>
                <a:ext cx="3845283" cy="480773"/>
              </a:xfrm>
              <a:prstGeom prst="rect">
                <a:avLst/>
              </a:prstGeom>
              <a:blipFill>
                <a:blip r:embed="rId3"/>
                <a:stretch>
                  <a:fillRect r="-1645" b="-153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1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A1CC4-8512-0F5A-EE49-62C14BA5D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011"/>
            <a:ext cx="12192000" cy="1325563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Weak Convergence in the Space of </a:t>
            </a:r>
            <a:r>
              <a:rPr lang="en-GB" dirty="0" err="1"/>
              <a:t>Càdlàg</a:t>
            </a:r>
            <a:r>
              <a:rPr lang="en-GB" dirty="0"/>
              <a:t> Functions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32ED3AED-92F2-931B-BBC0-FF4BC03E86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3016548"/>
                <a:ext cx="12192000" cy="3841452"/>
              </a:xfrm>
            </p:spPr>
            <p:txBody>
              <a:bodyPr>
                <a:normAutofit lnSpcReduction="10000"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pt-BR" sz="2400" dirty="0"/>
                  <a:t>Fix </a:t>
                </a:r>
                <a14:m>
                  <m:oMath xmlns:m="http://schemas.openxmlformats.org/officeDocument/2006/math"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pt-BR" sz="2400" b="0" dirty="0"/>
              </a:p>
              <a:p>
                <a:pPr algn="just">
                  <a:lnSpc>
                    <a:spcPct val="150000"/>
                  </a:lnSpc>
                </a:pPr>
                <a:r>
                  <a:rPr lang="pt-BR" sz="2400" dirty="0"/>
                  <a:t>For </a:t>
                </a:r>
                <a:r>
                  <a:rPr lang="pt-BR" sz="2400" dirty="0" err="1"/>
                  <a:t>each</a:t>
                </a:r>
                <a:r>
                  <a:rPr lang="pt-BR" sz="24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400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pt-B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</m:oMath>
                </a14:m>
                <a:r>
                  <a:rPr lang="pt-BR" sz="2400" b="0" dirty="0"/>
                  <a:t>, </a:t>
                </a:r>
                <a:r>
                  <a:rPr lang="pt-BR" sz="2400" b="0" dirty="0" err="1"/>
                  <a:t>consider</a:t>
                </a:r>
                <a:r>
                  <a:rPr lang="pt-BR" sz="2400" b="0" dirty="0"/>
                  <a:t> </a:t>
                </a:r>
                <a:r>
                  <a:rPr lang="pt-BR" sz="2400" b="0" dirty="0" err="1"/>
                  <a:t>the</a:t>
                </a:r>
                <a:r>
                  <a:rPr lang="pt-BR" sz="2400" b="0" dirty="0"/>
                  <a:t> </a:t>
                </a:r>
                <a:r>
                  <a:rPr lang="pt-BR" sz="2400" b="0" dirty="0" err="1"/>
                  <a:t>random</a:t>
                </a:r>
                <a:r>
                  <a:rPr lang="pt-BR" sz="2400" b="0" dirty="0"/>
                  <a:t> </a:t>
                </a:r>
                <a:r>
                  <a:rPr lang="pt-BR" sz="2400" b="0" dirty="0" err="1"/>
                  <a:t>variable</a:t>
                </a:r>
                <a:r>
                  <a:rPr lang="pt-BR" sz="24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pt-B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pt-BR" sz="24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pt-B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0≤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pt-BR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pt-BR" sz="24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pt-BR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pt-BR" sz="24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pt-BR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pt-BR" sz="24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f>
                              <m:fPr>
                                <m:ctrlPr>
                                  <a:rPr lang="pt-BR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pt-BR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pt-BR" sz="2400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pt-BR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pt-BR" sz="240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pt-BR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pt-BR" sz="24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0≤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pt-BR" sz="2400" b="0" dirty="0"/>
              </a:p>
              <a:p>
                <a:pPr algn="just">
                  <a:lnSpc>
                    <a:spcPct val="150000"/>
                  </a:lnSpc>
                </a:pPr>
                <a:r>
                  <a:rPr lang="pt-BR" sz="2400" dirty="0" err="1"/>
                  <a:t>Our</a:t>
                </a:r>
                <a:r>
                  <a:rPr lang="pt-BR" sz="2400" dirty="0"/>
                  <a:t> </a:t>
                </a:r>
                <a:r>
                  <a:rPr lang="pt-BR" sz="2400" dirty="0" err="1"/>
                  <a:t>limiting</a:t>
                </a:r>
                <a:r>
                  <a:rPr lang="pt-BR" sz="2400" dirty="0"/>
                  <a:t> “</a:t>
                </a:r>
                <a:r>
                  <a:rPr lang="pt-BR" sz="2400" dirty="0" err="1"/>
                  <a:t>random</a:t>
                </a:r>
                <a:r>
                  <a:rPr lang="pt-BR" sz="2400" dirty="0"/>
                  <a:t>” </a:t>
                </a:r>
                <a:r>
                  <a:rPr lang="pt-BR" sz="2400" dirty="0" err="1"/>
                  <a:t>variable</a:t>
                </a:r>
                <a:r>
                  <a:rPr lang="pt-BR" sz="2400" dirty="0"/>
                  <a:t> </a:t>
                </a:r>
                <a:r>
                  <a:rPr lang="pt-BR" sz="2400" dirty="0" err="1"/>
                  <a:t>is</a:t>
                </a:r>
                <a:r>
                  <a:rPr lang="pt-BR" sz="2400" dirty="0"/>
                  <a:t> </a:t>
                </a:r>
                <a:r>
                  <a:rPr lang="pt-BR" sz="2400" dirty="0" err="1"/>
                  <a:t>the</a:t>
                </a:r>
                <a:r>
                  <a:rPr lang="pt-BR" sz="2400" dirty="0"/>
                  <a:t> </a:t>
                </a:r>
                <a:r>
                  <a:rPr lang="pt-BR" sz="2400" dirty="0" err="1"/>
                  <a:t>unique</a:t>
                </a:r>
                <a:r>
                  <a:rPr lang="pt-BR" sz="2400" dirty="0"/>
                  <a:t> </a:t>
                </a:r>
                <a:r>
                  <a:rPr lang="pt-BR" sz="2400" dirty="0" err="1"/>
                  <a:t>solution</a:t>
                </a:r>
                <a:r>
                  <a:rPr lang="pt-BR" sz="2400" dirty="0"/>
                  <a:t> </a:t>
                </a:r>
                <a:r>
                  <a:rPr lang="pt-BR" sz="2400" dirty="0" err="1"/>
                  <a:t>to</a:t>
                </a:r>
                <a:r>
                  <a:rPr lang="pt-BR" sz="2400" dirty="0"/>
                  <a:t> </a:t>
                </a:r>
                <a:r>
                  <a:rPr lang="pt-BR" sz="2400" dirty="0" err="1"/>
                  <a:t>the</a:t>
                </a:r>
                <a:r>
                  <a:rPr lang="pt-BR" sz="2400" dirty="0"/>
                  <a:t> ODE </a:t>
                </a:r>
                <a14:m>
                  <m:oMath xmlns:m="http://schemas.openxmlformats.org/officeDocument/2006/math"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d>
                              <m:dPr>
                                <m:ctrlPr>
                                  <a:rPr lang="pt-B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lang="pt-B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0≤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pt-BR" sz="2400" b="0" dirty="0"/>
              </a:p>
              <a:p>
                <a:pPr algn="just">
                  <a:lnSpc>
                    <a:spcPct val="150000"/>
                  </a:lnSpc>
                </a:pPr>
                <a:r>
                  <a:rPr lang="pt-BR" sz="2400" dirty="0" err="1"/>
                  <a:t>We</a:t>
                </a:r>
                <a:r>
                  <a:rPr lang="pt-BR" sz="2400" dirty="0"/>
                  <a:t> </a:t>
                </a:r>
                <a:r>
                  <a:rPr lang="pt-BR" sz="2400" dirty="0" err="1"/>
                  <a:t>consider</a:t>
                </a:r>
                <a:r>
                  <a:rPr lang="pt-BR" sz="2400" dirty="0"/>
                  <a:t> </a:t>
                </a:r>
                <a14:m>
                  <m:oMath xmlns:m="http://schemas.openxmlformats.org/officeDocument/2006/math"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pt-BR" sz="2400" b="0" dirty="0"/>
                  <a:t> as </a:t>
                </a:r>
                <a:r>
                  <a:rPr lang="pt-BR" sz="2400" b="0" dirty="0" err="1"/>
                  <a:t>the</a:t>
                </a:r>
                <a:r>
                  <a:rPr lang="pt-BR" sz="2400" b="0" dirty="0"/>
                  <a:t> </a:t>
                </a:r>
                <a:r>
                  <a:rPr lang="pt-BR" sz="2400" b="0" dirty="0" err="1"/>
                  <a:t>space</a:t>
                </a:r>
                <a:r>
                  <a:rPr lang="pt-BR" sz="2400" b="0" dirty="0"/>
                  <a:t> </a:t>
                </a:r>
                <a:r>
                  <a:rPr lang="pt-BR" sz="2400" b="0" dirty="0" err="1"/>
                  <a:t>of</a:t>
                </a:r>
                <a:r>
                  <a:rPr lang="pt-BR" sz="2400" b="0" dirty="0"/>
                  <a:t> </a:t>
                </a:r>
                <a:r>
                  <a:rPr lang="pt-BR" sz="2400" b="1" dirty="0" err="1">
                    <a:solidFill>
                      <a:schemeClr val="accent1"/>
                    </a:solidFill>
                  </a:rPr>
                  <a:t>c</a:t>
                </a:r>
                <a:r>
                  <a:rPr lang="pt-BR" sz="2400" b="1" dirty="0">
                    <a:solidFill>
                      <a:schemeClr val="accent1"/>
                    </a:solidFill>
                  </a:rPr>
                  <a:t>àdlàg</a:t>
                </a:r>
                <a:r>
                  <a:rPr lang="pt-BR" sz="2400" b="0" dirty="0"/>
                  <a:t> functions from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pt-BR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</m:t>
                        </m:r>
                        <m:r>
                          <m:rPr>
                            <m:sty m:val="p"/>
                          </m:rPr>
                          <a:rPr lang="pt-BR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pt-BR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pt-BR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to</m:t>
                    </m:r>
                    <m:r>
                      <a:rPr lang="pt-BR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pt-B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pt-B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B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  <m:r>
                      <a:rPr lang="pt-B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  <m:r>
                          <a:rPr lang="pt-B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pt-B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pt-B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pt-BR" sz="2400" b="0" dirty="0">
                  <a:ea typeface="Cambria Math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pt-BR" sz="2400" b="0" dirty="0" err="1"/>
                  <a:t>We</a:t>
                </a:r>
                <a:r>
                  <a:rPr lang="pt-BR" sz="2400" b="0" dirty="0"/>
                  <a:t> </a:t>
                </a:r>
                <a:r>
                  <a:rPr lang="pt-BR" sz="2400" b="0" dirty="0" err="1"/>
                  <a:t>say</a:t>
                </a:r>
                <a:r>
                  <a:rPr lang="pt-BR" sz="2400" b="0" dirty="0"/>
                  <a:t> a </a:t>
                </a:r>
                <a:r>
                  <a:rPr lang="pt-BR" sz="2400" b="0" dirty="0" err="1"/>
                  <a:t>function</a:t>
                </a:r>
                <a:r>
                  <a:rPr lang="pt-BR" sz="2400" b="0" dirty="0"/>
                  <a:t> </a:t>
                </a:r>
                <a:r>
                  <a:rPr lang="pt-BR" sz="2400" b="0" dirty="0" err="1"/>
                  <a:t>is</a:t>
                </a:r>
                <a:r>
                  <a:rPr lang="pt-BR" sz="2400" dirty="0"/>
                  <a:t> </a:t>
                </a:r>
                <a:r>
                  <a:rPr lang="pt-BR" sz="2400" b="1" dirty="0" err="1">
                    <a:solidFill>
                      <a:schemeClr val="accent1"/>
                    </a:solidFill>
                  </a:rPr>
                  <a:t>càdlàg</a:t>
                </a:r>
                <a:r>
                  <a:rPr lang="pt-BR" sz="2400" dirty="0"/>
                  <a:t> </a:t>
                </a:r>
                <a:r>
                  <a:rPr lang="pt-BR" sz="2400" dirty="0" err="1"/>
                  <a:t>if</a:t>
                </a:r>
                <a:r>
                  <a:rPr lang="pt-BR" sz="2400" dirty="0"/>
                  <a:t> it </a:t>
                </a:r>
                <a:r>
                  <a:rPr lang="pt-BR" sz="2400" dirty="0" err="1"/>
                  <a:t>is</a:t>
                </a:r>
                <a:r>
                  <a:rPr lang="pt-BR" sz="2400" dirty="0"/>
                  <a:t> </a:t>
                </a:r>
                <a:r>
                  <a:rPr lang="pt-BR" sz="2400" dirty="0" err="1"/>
                  <a:t>right-continuous</a:t>
                </a:r>
                <a:r>
                  <a:rPr lang="pt-BR" sz="2400" dirty="0"/>
                  <a:t> </a:t>
                </a:r>
                <a:r>
                  <a:rPr lang="pt-BR" sz="2400" dirty="0" err="1"/>
                  <a:t>with</a:t>
                </a:r>
                <a:r>
                  <a:rPr lang="pt-BR" sz="2400" dirty="0"/>
                  <a:t> </a:t>
                </a:r>
                <a:r>
                  <a:rPr lang="pt-BR" sz="2400" dirty="0" err="1"/>
                  <a:t>left</a:t>
                </a:r>
                <a:r>
                  <a:rPr lang="pt-BR" sz="2400" dirty="0"/>
                  <a:t> </a:t>
                </a:r>
                <a:r>
                  <a:rPr lang="pt-BR" sz="2400" dirty="0" err="1"/>
                  <a:t>limits</a:t>
                </a:r>
                <a:endParaRPr lang="pt-BR" sz="2400" b="0" dirty="0"/>
              </a:p>
            </p:txBody>
          </p:sp>
        </mc:Choice>
        <mc:Fallback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32ED3AED-92F2-931B-BBC0-FF4BC03E86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3016548"/>
                <a:ext cx="12192000" cy="3841452"/>
              </a:xfrm>
              <a:blipFill>
                <a:blip r:embed="rId2"/>
                <a:stretch>
                  <a:fillRect l="-7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B831219-7E8B-92FA-BE4E-0B48189F132F}"/>
              </a:ext>
            </a:extLst>
          </p:cNvPr>
          <p:cNvSpPr txBox="1"/>
          <p:nvPr/>
        </p:nvSpPr>
        <p:spPr>
          <a:xfrm>
            <a:off x="112618" y="1956568"/>
            <a:ext cx="1769972" cy="46166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QSSA model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596FD62-D1C2-0F63-32C4-42F1C207FBF3}"/>
                  </a:ext>
                </a:extLst>
              </p:cNvPr>
              <p:cNvSpPr txBox="1"/>
              <p:nvPr/>
            </p:nvSpPr>
            <p:spPr>
              <a:xfrm>
                <a:off x="2108297" y="1385225"/>
                <a:ext cx="2858154" cy="1604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GB" i="1" smtClean="0">
                                        <a:solidFill>
                                          <a:srgbClr val="FF8AD8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brk m:alnAt="7"/>
                                      </m:rPr>
                                      <a:rPr lang="en-GB" i="1" smtClean="0">
                                        <a:solidFill>
                                          <a:srgbClr val="FF8AD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pt-BR" b="0" i="1" smtClean="0">
                                        <a:solidFill>
                                          <a:srgbClr val="FF8AD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GB" i="1" smtClean="0">
                                        <a:solidFill>
                                          <a:srgbClr val="FF8AD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pt-BR" b="0" i="1" smtClean="0">
                                        <a:solidFill>
                                          <a:srgbClr val="FF8AD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den>
                                </m:f>
                                <m:d>
                                  <m:dPr>
                                    <m:ctrlPr>
                                      <a:rPr lang="pt-BR" b="0" i="1" smtClean="0">
                                        <a:solidFill>
                                          <a:srgbClr val="FF8AD8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BR" b="0" i="1" smtClean="0">
                                        <a:solidFill>
                                          <a:srgbClr val="FF8AD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pt-BR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pt-BR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pt-B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pt-BR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pt-BR" b="1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  <m:d>
                                      <m:dPr>
                                        <m:ctrlPr>
                                          <a:rPr lang="pt-BR" b="1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pt-BR" b="1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𝟎</m:t>
                                        </m:r>
                                      </m:e>
                                    </m:d>
                                    <m:r>
                                      <a:rPr lang="pt-BR" b="1" i="1">
                                        <a:solidFill>
                                          <a:srgbClr val="FF8AD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  <m:d>
                                      <m:dPr>
                                        <m:ctrlPr>
                                          <a:rPr lang="pt-BR" b="1" i="1">
                                            <a:solidFill>
                                              <a:srgbClr val="FF8AD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pt-BR" b="1" i="1">
                                            <a:solidFill>
                                              <a:srgbClr val="FF8AD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𝒕</m:t>
                                        </m:r>
                                      </m:e>
                                    </m:d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pt-BR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pt-BR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pt-BR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pt-BR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pt-BR" i="1" smtClean="0">
                                            <a:solidFill>
                                              <a:srgbClr val="FF7E79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i="1">
                                            <a:solidFill>
                                              <a:srgbClr val="FF7E79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pt-BR" i="1">
                                            <a:solidFill>
                                              <a:srgbClr val="FF7E79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r>
                                      <a:rPr lang="pt-BR" i="1">
                                        <a:latin typeface="Cambria Math" panose="02040503050406030204" pitchFamily="18" charset="0"/>
                                      </a:rPr>
                                      <m:t>)+</m:t>
                                    </m:r>
                                    <m:r>
                                      <a:rPr lang="pt-BR" b="1" i="1">
                                        <a:solidFill>
                                          <a:srgbClr val="FF8AD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  <m:d>
                                      <m:dPr>
                                        <m:ctrlPr>
                                          <a:rPr lang="pt-BR" b="1" i="1">
                                            <a:solidFill>
                                              <a:srgbClr val="FF8AD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pt-BR" b="1" i="1">
                                            <a:solidFill>
                                              <a:srgbClr val="FF8AD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𝒕</m:t>
                                        </m:r>
                                      </m:e>
                                    </m:d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GB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brk m:alnAt="7"/>
                                      </m:rPr>
                                      <a:rPr lang="en-GB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pt-BR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GB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pt-BR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den>
                                </m:f>
                                <m:d>
                                  <m:dPr>
                                    <m:ctrlPr>
                                      <a:rPr lang="pt-BR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BR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pt-BR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pt-BR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pt-B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pt-BR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pt-BR" b="1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  <m:d>
                                      <m:dPr>
                                        <m:ctrlPr>
                                          <a:rPr lang="pt-BR" b="1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pt-BR" b="1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𝟎</m:t>
                                        </m:r>
                                      </m:e>
                                    </m:d>
                                    <m:r>
                                      <a:rPr lang="pt-BR" b="1" i="1">
                                        <a:solidFill>
                                          <a:srgbClr val="FF8AD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  <m:d>
                                      <m:dPr>
                                        <m:ctrlPr>
                                          <a:rPr lang="pt-BR" b="1" i="1">
                                            <a:solidFill>
                                              <a:srgbClr val="FF8AD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pt-BR" b="1" i="1">
                                            <a:solidFill>
                                              <a:srgbClr val="FF8AD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𝒕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a:rPr lang="pt-BR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pt-BR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pt-BR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pt-BR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pt-BR" i="1" smtClean="0">
                                            <a:solidFill>
                                              <a:srgbClr val="FF7E79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i="1">
                                            <a:solidFill>
                                              <a:srgbClr val="FF7E79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pt-BR" i="1">
                                            <a:solidFill>
                                              <a:srgbClr val="FF7E79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r>
                                      <a:rPr lang="pt-BR" i="1">
                                        <a:latin typeface="Cambria Math" panose="02040503050406030204" pitchFamily="18" charset="0"/>
                                      </a:rPr>
                                      <m:t>)+</m:t>
                                    </m:r>
                                    <m:r>
                                      <a:rPr lang="pt-BR" b="1" i="1">
                                        <a:solidFill>
                                          <a:srgbClr val="FF8AD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  <m:d>
                                      <m:dPr>
                                        <m:ctrlPr>
                                          <a:rPr lang="pt-BR" b="1" i="1">
                                            <a:solidFill>
                                              <a:srgbClr val="FF8AD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pt-BR" b="1" i="1">
                                            <a:solidFill>
                                              <a:srgbClr val="FF8AD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𝒕</m:t>
                                        </m:r>
                                      </m:e>
                                    </m:d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pt-BR" b="0" i="0" smtClean="0">
                                    <a:latin typeface="Cambria Math" panose="02040503050406030204" pitchFamily="18" charset="0"/>
                                  </a:rPr>
                                  <m:t>and</m:t>
                                </m:r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d>
                                  <m:dPr>
                                    <m:ctrlP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596FD62-D1C2-0F63-32C4-42F1C207F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8297" y="1385225"/>
                <a:ext cx="2858154" cy="1604350"/>
              </a:xfrm>
              <a:prstGeom prst="rect">
                <a:avLst/>
              </a:prstGeom>
              <a:blipFill>
                <a:blip r:embed="rId3"/>
                <a:stretch>
                  <a:fillRect b="-39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E91B96E-FF77-EF1E-6719-7F85C3FC1708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1882590" y="2187400"/>
            <a:ext cx="379008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8E075AE-567E-2DDC-0024-460DA295B48C}"/>
                  </a:ext>
                </a:extLst>
              </p:cNvPr>
              <p:cNvSpPr txBox="1"/>
              <p:nvPr/>
            </p:nvSpPr>
            <p:spPr>
              <a:xfrm>
                <a:off x="7492090" y="2063507"/>
                <a:ext cx="6418728" cy="387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sSub>
                      <m:sSubPr>
                        <m:ctrlPr>
                          <a:rPr lang="pt-BR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pt-BR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1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≥0</m:t>
                        </m:r>
                      </m:sub>
                    </m:sSub>
                    <m:r>
                      <a:rPr lang="pt-BR" sz="1800" b="0" i="1" smtClean="0">
                        <a:latin typeface="Cambria Math" panose="02040503050406030204" pitchFamily="18" charset="0"/>
                      </a:rPr>
                      <m:t>=(</m:t>
                    </m:r>
                    <m:sSubSup>
                      <m:sSubSupPr>
                        <m:ctrlPr>
                          <a:rPr lang="pt-BR" sz="1800" b="1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sz="1800" b="1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pt-BR" sz="1800" b="1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pt-BR" sz="1800" b="1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sup>
                    </m:sSubSup>
                    <m:d>
                      <m:dPr>
                        <m:ctrlPr>
                          <a:rPr lang="pt-BR" sz="1800" b="1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1800" b="1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lang="pt-BR" sz="1800" b="0" i="1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pt-BR" sz="1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sz="18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pt-BR" sz="1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r>
                          <a:rPr lang="pt-BR" sz="18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sup>
                    </m:sSubSup>
                    <m:d>
                      <m:dPr>
                        <m:ctrlPr>
                          <a:rPr lang="pt-BR" sz="18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1800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r>
                  <a:rPr lang="en-GB" sz="18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sz="18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sz="18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pt-BR" sz="18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  <m:sup>
                        <m:r>
                          <a:rPr lang="pt-BR" sz="18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sup>
                    </m:sSubSup>
                    <m:d>
                      <m:dPr>
                        <m:ctrlPr>
                          <a:rPr lang="pt-BR" sz="18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18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r>
                  <a:rPr lang="en-GB" sz="18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sz="1800" b="1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sz="18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pt-BR" sz="1800" b="1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  <m:sup>
                        <m:r>
                          <a:rPr lang="pt-BR" sz="18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sup>
                    </m:sSubSup>
                    <m:r>
                      <a:rPr lang="pt-BR" sz="1800" b="1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pt-BR" sz="1800" b="1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r>
                      <a:rPr lang="pt-BR" sz="1800" b="1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pt-BR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≥0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8E075AE-567E-2DDC-0024-460DA295B4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2090" y="2063507"/>
                <a:ext cx="6418728" cy="387222"/>
              </a:xfrm>
              <a:prstGeom prst="rect">
                <a:avLst/>
              </a:prstGeom>
              <a:blipFill>
                <a:blip r:embed="rId4"/>
                <a:stretch>
                  <a:fillRect l="-197" t="-3226" b="-258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E0143DE-F12C-A126-D426-337076A808D6}"/>
              </a:ext>
            </a:extLst>
          </p:cNvPr>
          <p:cNvSpPr txBox="1"/>
          <p:nvPr/>
        </p:nvSpPr>
        <p:spPr>
          <a:xfrm>
            <a:off x="5217466" y="2026286"/>
            <a:ext cx="2041538" cy="46166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Markov Chain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A6A3FFD-EAD7-70F5-E28D-A9CE4E2C1FDA}"/>
              </a:ext>
            </a:extLst>
          </p:cNvPr>
          <p:cNvCxnSpPr>
            <a:cxnSpLocks/>
            <a:stCxn id="11" idx="3"/>
            <a:endCxn id="10" idx="1"/>
          </p:cNvCxnSpPr>
          <p:nvPr/>
        </p:nvCxnSpPr>
        <p:spPr>
          <a:xfrm flipV="1">
            <a:off x="7259004" y="2257118"/>
            <a:ext cx="233086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Best Super Mario Mushrooms GIFs | Gfycat">
            <a:extLst>
              <a:ext uri="{FF2B5EF4-FFF2-40B4-BE49-F238E27FC236}">
                <a16:creationId xmlns:a16="http://schemas.microsoft.com/office/drawing/2014/main" id="{2CCF0ECE-D4D2-977F-7DCC-F7802AD5A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699" y="3274697"/>
            <a:ext cx="3688629" cy="206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908651EA-784F-68B0-C0B8-F98AD07EB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911" y="2613455"/>
            <a:ext cx="2571634" cy="289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85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A1CC4-8512-0F5A-EE49-62C14BA5D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011"/>
            <a:ext cx="12192000" cy="1325563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Topics</a:t>
            </a:r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7" name="Section Zoom 6">
                <a:extLst>
                  <a:ext uri="{FF2B5EF4-FFF2-40B4-BE49-F238E27FC236}">
                    <a16:creationId xmlns:a16="http://schemas.microsoft.com/office/drawing/2014/main" id="{408BBF27-E685-5F3B-38FC-4B92C978994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07834361"/>
                  </p:ext>
                </p:extLst>
              </p:nvPr>
            </p:nvGraphicFramePr>
            <p:xfrm>
              <a:off x="4441195" y="1953908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84F30F49-3181-3F40-9F9A-0311038C4AC1}">
                    <psez:zmPr id="{06AAFB45-2843-704B-9E4C-4EBCD87936F5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7" name="Section Zoom 6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408BBF27-E685-5F3B-38FC-4B92C978994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41195" y="1953908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6" name="Section Zoom 5">
                <a:extLst>
                  <a:ext uri="{FF2B5EF4-FFF2-40B4-BE49-F238E27FC236}">
                    <a16:creationId xmlns:a16="http://schemas.microsoft.com/office/drawing/2014/main" id="{B53CAFDA-E391-7ADC-E6BD-2F2A81E6BB2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96849269"/>
                  </p:ext>
                </p:extLst>
              </p:nvPr>
            </p:nvGraphicFramePr>
            <p:xfrm>
              <a:off x="8000074" y="1953908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C93C8E9B-5FBC-3640-ACB9-6D0AC91E198E}">
                    <psez:zmPr id="{16D6A9E8-353D-724E-AF8E-E2979C77A8F9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6" name="Section Zoom 5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B53CAFDA-E391-7ADC-E6BD-2F2A81E6BB2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00074" y="1953908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9" name="Section Zoom 8">
                <a:extLst>
                  <a:ext uri="{FF2B5EF4-FFF2-40B4-BE49-F238E27FC236}">
                    <a16:creationId xmlns:a16="http://schemas.microsoft.com/office/drawing/2014/main" id="{449CC1BB-2CC3-B517-2B39-BB64CF1D84F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75701048"/>
                  </p:ext>
                </p:extLst>
              </p:nvPr>
            </p:nvGraphicFramePr>
            <p:xfrm>
              <a:off x="1860884" y="4306765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71B2C48D-9534-934B-B4D8-D6DE36174FDF}">
                    <psez:zmPr id="{CC0C6E1E-A68A-9E46-A2B6-3DFE5C5993A9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9" name="Section Zoom 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449CC1BB-2CC3-B517-2B39-BB64CF1D84F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60884" y="4306765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1" name="Section Zoom 10">
                <a:extLst>
                  <a:ext uri="{FF2B5EF4-FFF2-40B4-BE49-F238E27FC236}">
                    <a16:creationId xmlns:a16="http://schemas.microsoft.com/office/drawing/2014/main" id="{53F2F8F2-4FA5-81E2-11F1-821901AAC12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02008821"/>
                  </p:ext>
                </p:extLst>
              </p:nvPr>
            </p:nvGraphicFramePr>
            <p:xfrm>
              <a:off x="5759118" y="4306765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9C836F05-C2C3-3144-B53C-72BB940411B7}">
                    <psez:zmPr id="{49A7737C-DB65-124E-98C1-F0ED618E60B3}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1" name="Section Zoom 10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53F2F8F2-4FA5-81E2-11F1-821901AAC12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759118" y="4306765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4" name="Section Zoom 3">
                <a:extLst>
                  <a:ext uri="{FF2B5EF4-FFF2-40B4-BE49-F238E27FC236}">
                    <a16:creationId xmlns:a16="http://schemas.microsoft.com/office/drawing/2014/main" id="{5E1A6850-C73F-1EC4-00C4-3158A849F48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76631334"/>
                  </p:ext>
                </p:extLst>
              </p:nvPr>
            </p:nvGraphicFramePr>
            <p:xfrm>
              <a:off x="882316" y="1953908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DC0945F7-0AD7-5244-821B-B3D2F2963567}">
                    <psez:zmPr id="{90EEDF22-B8F8-F34D-8072-8CF649FDAA27}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4" name="Section Zoom 3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5E1A6850-C73F-1EC4-00C4-3158A849F48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82316" y="1953908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174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A1CC4-8512-0F5A-EE49-62C14BA5D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011"/>
            <a:ext cx="12192000" cy="1325563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Weak Convergence in the Space of </a:t>
            </a:r>
            <a:r>
              <a:rPr lang="en-GB" dirty="0" err="1"/>
              <a:t>Càdlàg</a:t>
            </a:r>
            <a:r>
              <a:rPr lang="en-GB" dirty="0"/>
              <a:t> Functions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32ED3AED-92F2-931B-BBC0-FF4BC03E86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23149" y="1315552"/>
                <a:ext cx="12192000" cy="5542448"/>
              </a:xfrm>
            </p:spPr>
            <p:txBody>
              <a:bodyPr/>
              <a:lstStyle/>
              <a:p>
                <a:pPr algn="just">
                  <a:lnSpc>
                    <a:spcPct val="150000"/>
                  </a:lnSpc>
                </a:pPr>
                <a:r>
                  <a:rPr lang="pt-BR" sz="2400" dirty="0"/>
                  <a:t>We </a:t>
                </a:r>
                <a:r>
                  <a:rPr lang="pt-BR" sz="2400" dirty="0" err="1"/>
                  <a:t>can</a:t>
                </a:r>
                <a:r>
                  <a:rPr lang="pt-BR" sz="2400" dirty="0"/>
                  <a:t> define a </a:t>
                </a:r>
                <a:r>
                  <a:rPr lang="pt-BR" sz="2400" dirty="0" err="1"/>
                  <a:t>topology</a:t>
                </a:r>
                <a:r>
                  <a:rPr lang="pt-BR" sz="2400" dirty="0"/>
                  <a:t> in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  <m:r>
                          <a:rPr lang="pt-B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pt-B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pt-B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pt-BR" sz="2400" dirty="0"/>
                  <a:t> </a:t>
                </a:r>
                <a:r>
                  <a:rPr lang="pt-BR" sz="2400" dirty="0" err="1"/>
                  <a:t>which</a:t>
                </a:r>
                <a:r>
                  <a:rPr lang="pt-BR" sz="2400" dirty="0"/>
                  <a:t> </a:t>
                </a:r>
                <a:r>
                  <a:rPr lang="pt-BR" sz="2400" dirty="0" err="1"/>
                  <a:t>is</a:t>
                </a:r>
                <a:r>
                  <a:rPr lang="pt-BR" sz="2400" dirty="0"/>
                  <a:t> </a:t>
                </a:r>
                <a:r>
                  <a:rPr lang="pt-BR" sz="2400" dirty="0" err="1"/>
                  <a:t>called</a:t>
                </a:r>
                <a:r>
                  <a:rPr lang="pt-BR" sz="2400" dirty="0"/>
                  <a:t> </a:t>
                </a:r>
                <a:r>
                  <a:rPr lang="pt-BR" sz="2400" dirty="0" err="1"/>
                  <a:t>the</a:t>
                </a:r>
                <a:r>
                  <a:rPr lang="pt-BR" sz="2400" dirty="0"/>
                  <a:t> </a:t>
                </a:r>
                <a:r>
                  <a:rPr lang="pt-BR" sz="2400" b="1" dirty="0" err="1">
                    <a:solidFill>
                      <a:schemeClr val="accent1"/>
                    </a:solidFill>
                  </a:rPr>
                  <a:t>Skorokhod</a:t>
                </a:r>
                <a:r>
                  <a:rPr lang="pt-BR" sz="2400" dirty="0"/>
                  <a:t> </a:t>
                </a:r>
                <a:r>
                  <a:rPr lang="pt-BR" sz="2400" dirty="0" err="1"/>
                  <a:t>topology</a:t>
                </a:r>
                <a:endParaRPr lang="pt-BR" sz="2400" dirty="0"/>
              </a:p>
              <a:p>
                <a:pPr algn="just">
                  <a:lnSpc>
                    <a:spcPct val="150000"/>
                  </a:lnSpc>
                </a:pPr>
                <a:r>
                  <a:rPr lang="pt-BR" sz="2400" dirty="0"/>
                  <a:t>The usual </a:t>
                </a:r>
                <a:r>
                  <a:rPr lang="pt-BR" sz="2400" dirty="0" err="1"/>
                  <a:t>strategy</a:t>
                </a:r>
                <a:r>
                  <a:rPr lang="pt-BR" sz="2400" dirty="0"/>
                  <a:t> </a:t>
                </a:r>
                <a:r>
                  <a:rPr lang="pt-BR" sz="2400" dirty="0" err="1"/>
                  <a:t>to</a:t>
                </a:r>
                <a:r>
                  <a:rPr lang="pt-BR" sz="2400" dirty="0"/>
                  <a:t> prove </a:t>
                </a:r>
                <a:r>
                  <a:rPr lang="pt-BR" sz="2400" dirty="0" err="1"/>
                  <a:t>convergence</a:t>
                </a:r>
                <a:r>
                  <a:rPr lang="pt-BR" sz="2400" dirty="0"/>
                  <a:t> </a:t>
                </a:r>
                <a:r>
                  <a:rPr lang="pt-BR" sz="2400" dirty="0" err="1"/>
                  <a:t>is</a:t>
                </a:r>
                <a:r>
                  <a:rPr lang="pt-BR" sz="2400" dirty="0"/>
                  <a:t>:</a:t>
                </a:r>
              </a:p>
              <a:p>
                <a:pPr marL="914400" lvl="1" indent="-457200" algn="just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pt-BR" sz="2000" dirty="0" err="1"/>
                  <a:t>To</a:t>
                </a:r>
                <a:r>
                  <a:rPr lang="pt-BR" sz="2000" dirty="0"/>
                  <a:t> show </a:t>
                </a:r>
                <a:r>
                  <a:rPr lang="pt-BR" sz="2000" dirty="0" err="1"/>
                  <a:t>that</a:t>
                </a:r>
                <a:r>
                  <a:rPr lang="pt-BR" sz="2000" dirty="0"/>
                  <a:t> </a:t>
                </a:r>
                <a:r>
                  <a:rPr lang="pt-BR" sz="2000" dirty="0" err="1"/>
                  <a:t>any</a:t>
                </a:r>
                <a:r>
                  <a:rPr lang="pt-BR" sz="2000" dirty="0"/>
                  <a:t> </a:t>
                </a:r>
                <a:r>
                  <a:rPr lang="pt-BR" sz="2000" dirty="0" err="1"/>
                  <a:t>subsequence</a:t>
                </a:r>
                <a:r>
                  <a:rPr lang="pt-BR" sz="2000" dirty="0"/>
                  <a:t> </a:t>
                </a:r>
                <a:r>
                  <a:rPr lang="pt-BR" sz="2000" dirty="0" err="1"/>
                  <a:t>of</a:t>
                </a:r>
                <a:r>
                  <a:rPr lang="pt-BR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pt-B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ℕ</m:t>
                        </m:r>
                      </m:sub>
                    </m:sSub>
                  </m:oMath>
                </a14:m>
                <a:r>
                  <a:rPr lang="pt-BR" sz="2000" dirty="0"/>
                  <a:t> </a:t>
                </a:r>
                <a:r>
                  <a:rPr lang="pt-BR" sz="2000" dirty="0" err="1"/>
                  <a:t>has</a:t>
                </a:r>
                <a:r>
                  <a:rPr lang="pt-BR" sz="2000" dirty="0"/>
                  <a:t> a </a:t>
                </a:r>
                <a:r>
                  <a:rPr lang="pt-BR" sz="2000" dirty="0" err="1"/>
                  <a:t>weakly</a:t>
                </a:r>
                <a:r>
                  <a:rPr lang="pt-BR" sz="2000" dirty="0"/>
                  <a:t> </a:t>
                </a:r>
                <a:r>
                  <a:rPr lang="pt-BR" sz="2000" dirty="0" err="1"/>
                  <a:t>convergent</a:t>
                </a:r>
                <a:r>
                  <a:rPr lang="pt-BR" sz="2000" dirty="0"/>
                  <a:t> </a:t>
                </a:r>
                <a:r>
                  <a:rPr lang="pt-BR" sz="2000" dirty="0" err="1"/>
                  <a:t>subsequence</a:t>
                </a:r>
                <a:endParaRPr lang="pt-BR" sz="2000" dirty="0"/>
              </a:p>
              <a:p>
                <a:pPr marL="914400" lvl="1" indent="-457200" algn="just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pt-BR" sz="2000" dirty="0" err="1"/>
                  <a:t>To</a:t>
                </a:r>
                <a:r>
                  <a:rPr lang="pt-BR" sz="2000" dirty="0"/>
                  <a:t> prove </a:t>
                </a:r>
                <a:r>
                  <a:rPr lang="pt-BR" sz="2000" dirty="0" err="1"/>
                  <a:t>that</a:t>
                </a:r>
                <a:r>
                  <a:rPr lang="pt-BR" sz="2000" dirty="0"/>
                  <a:t> </a:t>
                </a:r>
                <a:r>
                  <a:rPr lang="pt-BR" sz="2000" dirty="0" err="1"/>
                  <a:t>every</a:t>
                </a:r>
                <a:r>
                  <a:rPr lang="pt-BR" sz="2000" dirty="0"/>
                  <a:t> </a:t>
                </a:r>
                <a:r>
                  <a:rPr lang="pt-BR" sz="2000" dirty="0" err="1"/>
                  <a:t>subsequential</a:t>
                </a:r>
                <a:r>
                  <a:rPr lang="pt-BR" sz="2000" dirty="0"/>
                  <a:t> </a:t>
                </a:r>
                <a:r>
                  <a:rPr lang="pt-BR" sz="2000" dirty="0" err="1"/>
                  <a:t>limit</a:t>
                </a:r>
                <a:r>
                  <a:rPr lang="pt-BR" sz="2000" dirty="0"/>
                  <a:t> </a:t>
                </a:r>
                <a:r>
                  <a:rPr lang="pt-BR" sz="2000" dirty="0" err="1"/>
                  <a:t>has</a:t>
                </a:r>
                <a:r>
                  <a:rPr lang="pt-BR" sz="2000" dirty="0"/>
                  <a:t> </a:t>
                </a:r>
                <a:r>
                  <a:rPr lang="pt-BR" sz="2000" dirty="0" err="1"/>
                  <a:t>the</a:t>
                </a:r>
                <a:r>
                  <a:rPr lang="pt-BR" sz="2000" dirty="0"/>
                  <a:t> </a:t>
                </a:r>
                <a:r>
                  <a:rPr lang="pt-BR" sz="2000" dirty="0" err="1"/>
                  <a:t>same</a:t>
                </a:r>
                <a:r>
                  <a:rPr lang="pt-BR" sz="2000" dirty="0"/>
                  <a:t> </a:t>
                </a:r>
                <a:r>
                  <a:rPr lang="pt-BR" sz="2000" dirty="0" err="1"/>
                  <a:t>law</a:t>
                </a:r>
                <a:r>
                  <a:rPr lang="pt-BR" sz="2000" dirty="0"/>
                  <a:t> (</a:t>
                </a:r>
                <a:r>
                  <a:rPr lang="pt-BR" sz="2000" dirty="0" err="1"/>
                  <a:t>or</a:t>
                </a:r>
                <a:r>
                  <a:rPr lang="pt-BR" sz="2000" dirty="0"/>
                  <a:t> </a:t>
                </a:r>
                <a:r>
                  <a:rPr lang="pt-BR" sz="2000" dirty="0" err="1"/>
                  <a:t>is</a:t>
                </a:r>
                <a:r>
                  <a:rPr lang="pt-BR" sz="2000" dirty="0"/>
                  <a:t> </a:t>
                </a:r>
                <a:r>
                  <a:rPr lang="pt-BR" sz="2000" dirty="0" err="1"/>
                  <a:t>the</a:t>
                </a:r>
                <a:r>
                  <a:rPr lang="pt-BR" sz="2000" dirty="0"/>
                  <a:t> </a:t>
                </a:r>
                <a:r>
                  <a:rPr lang="pt-BR" sz="2000" dirty="0" err="1"/>
                  <a:t>same</a:t>
                </a:r>
                <a:r>
                  <a:rPr lang="pt-BR" sz="2000" dirty="0"/>
                  <a:t> </a:t>
                </a:r>
                <a:r>
                  <a:rPr lang="pt-BR" sz="2000" dirty="0" err="1"/>
                  <a:t>càdlàg</a:t>
                </a:r>
                <a:r>
                  <a:rPr lang="pt-BR" sz="2000" dirty="0"/>
                  <a:t> </a:t>
                </a:r>
                <a:r>
                  <a:rPr lang="pt-BR" sz="2000" dirty="0" err="1"/>
                  <a:t>function</a:t>
                </a:r>
                <a:r>
                  <a:rPr lang="pt-BR" sz="2000" dirty="0"/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pt-BR" sz="2400" dirty="0"/>
                  <a:t>The </a:t>
                </a:r>
                <a:r>
                  <a:rPr lang="pt-BR" sz="2400" dirty="0" err="1"/>
                  <a:t>study</a:t>
                </a:r>
                <a:r>
                  <a:rPr lang="pt-BR" sz="2400" dirty="0"/>
                  <a:t> </a:t>
                </a:r>
                <a:r>
                  <a:rPr lang="pt-BR" sz="2400" dirty="0" err="1"/>
                  <a:t>of</a:t>
                </a:r>
                <a:r>
                  <a:rPr lang="pt-BR" sz="2400" dirty="0"/>
                  <a:t> </a:t>
                </a:r>
                <a:r>
                  <a:rPr lang="pt-BR" sz="2400" dirty="0" err="1"/>
                  <a:t>this</a:t>
                </a:r>
                <a:r>
                  <a:rPr lang="pt-BR" sz="2400" dirty="0"/>
                  <a:t> approach </a:t>
                </a:r>
                <a:r>
                  <a:rPr lang="pt-BR" sz="2400" dirty="0" err="1"/>
                  <a:t>is</a:t>
                </a:r>
                <a:r>
                  <a:rPr lang="pt-BR" sz="2400" dirty="0"/>
                  <a:t> </a:t>
                </a:r>
                <a:r>
                  <a:rPr lang="pt-BR" sz="2400" dirty="0" err="1"/>
                  <a:t>beyond</a:t>
                </a:r>
                <a:r>
                  <a:rPr lang="pt-BR" sz="2400" dirty="0"/>
                  <a:t> </a:t>
                </a:r>
                <a:r>
                  <a:rPr lang="pt-BR" sz="2400" dirty="0" err="1"/>
                  <a:t>the</a:t>
                </a:r>
                <a:r>
                  <a:rPr lang="pt-BR" sz="2400" dirty="0"/>
                  <a:t> </a:t>
                </a:r>
                <a:r>
                  <a:rPr lang="pt-BR" sz="2400" dirty="0" err="1"/>
                  <a:t>scope</a:t>
                </a:r>
                <a:r>
                  <a:rPr lang="pt-BR" sz="2400" dirty="0"/>
                  <a:t> </a:t>
                </a:r>
                <a:r>
                  <a:rPr lang="pt-BR" sz="2400" dirty="0" err="1"/>
                  <a:t>of</a:t>
                </a:r>
                <a:r>
                  <a:rPr lang="pt-BR" sz="2400" dirty="0"/>
                  <a:t> </a:t>
                </a:r>
                <a:r>
                  <a:rPr lang="pt-BR" sz="2400" dirty="0" err="1"/>
                  <a:t>this</a:t>
                </a:r>
                <a:r>
                  <a:rPr lang="pt-BR" sz="2400" dirty="0"/>
                  <a:t> </a:t>
                </a:r>
                <a:r>
                  <a:rPr lang="pt-BR" sz="2400" dirty="0" err="1"/>
                  <a:t>talk</a:t>
                </a:r>
                <a:endParaRPr lang="pt-BR" sz="2400" dirty="0"/>
              </a:p>
              <a:p>
                <a:pPr algn="just">
                  <a:lnSpc>
                    <a:spcPct val="150000"/>
                  </a:lnSpc>
                </a:pPr>
                <a:r>
                  <a:rPr lang="pt-BR" sz="2400" dirty="0" err="1"/>
                  <a:t>To</a:t>
                </a:r>
                <a:r>
                  <a:rPr lang="pt-BR" sz="2400" dirty="0"/>
                  <a:t> prove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pt-B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sz="2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pt-BR" sz="24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pt-BR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pt-BR" sz="24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p>
                                    <m:r>
                                      <a:rPr lang="pt-BR" sz="24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pt-BR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pt-BR" sz="24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b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0≤</m:t>
                            </m:r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pt-BR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pt-BR" sz="2400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pt-BR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pt-BR" sz="240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pt-BR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pt-BR" sz="24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f>
                              <m:fPr>
                                <m:ctrlPr>
                                  <a:rPr lang="pt-BR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pt-BR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pt-BR" sz="2400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pt-BR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pt-BR" sz="240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pt-BR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pt-BR" sz="24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0≤</m:t>
                        </m:r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pt-BR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pt-B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d>
                                  <m:dPr>
                                    <m:ctrlPr>
                                      <a:rPr lang="pt-BR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</m:d>
                          </m:e>
                          <m:sub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d>
                              <m:dPr>
                                <m:ctrlPr>
                                  <a:rPr lang="pt-BR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lang="pt-BR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0≤</m:t>
                        </m:r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pt-BR" sz="2400" dirty="0"/>
                  <a:t>, it </a:t>
                </a:r>
                <a:r>
                  <a:rPr lang="pt-BR" sz="2400" dirty="0" err="1"/>
                  <a:t>is</a:t>
                </a:r>
                <a:r>
                  <a:rPr lang="pt-BR" sz="2400" dirty="0"/>
                  <a:t> </a:t>
                </a:r>
                <a:r>
                  <a:rPr lang="pt-BR" sz="2400" dirty="0" err="1"/>
                  <a:t>enough</a:t>
                </a:r>
                <a:r>
                  <a:rPr lang="pt-BR" sz="2400" dirty="0"/>
                  <a:t> </a:t>
                </a:r>
                <a:r>
                  <a:rPr lang="pt-BR" sz="2400" dirty="0" err="1"/>
                  <a:t>to</a:t>
                </a:r>
                <a:r>
                  <a:rPr lang="pt-BR" sz="2400" dirty="0"/>
                  <a:t> prove </a:t>
                </a:r>
                <a:r>
                  <a:rPr lang="pt-BR" sz="2400" dirty="0" err="1"/>
                  <a:t>that</a:t>
                </a:r>
                <a:r>
                  <a:rPr lang="pt-BR" sz="2400" dirty="0"/>
                  <a:t>, for </a:t>
                </a:r>
                <a14:m>
                  <m:oMath xmlns:m="http://schemas.openxmlformats.org/officeDocument/2006/math"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pt-BR" sz="2400" dirty="0"/>
                  <a:t>:</a:t>
                </a:r>
              </a:p>
            </p:txBody>
          </p:sp>
        </mc:Choice>
        <mc:Fallback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32ED3AED-92F2-931B-BBC0-FF4BC03E86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23149" y="1315552"/>
                <a:ext cx="12192000" cy="5542448"/>
              </a:xfrm>
              <a:blipFill>
                <a:blip r:embed="rId2"/>
                <a:stretch>
                  <a:fillRect l="-728" r="-7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DC6C0BE-FC53-B290-C3FB-F71A80C53564}"/>
                  </a:ext>
                </a:extLst>
              </p:cNvPr>
              <p:cNvSpPr txBox="1"/>
              <p:nvPr/>
            </p:nvSpPr>
            <p:spPr>
              <a:xfrm>
                <a:off x="3628019" y="5997388"/>
                <a:ext cx="5478230" cy="6929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sz="24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GB" sz="240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r>
                            <a:rPr lang="en-GB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ℙ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pt-BR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limLow>
                                        <m:limLowPr>
                                          <m:ctrlPr>
                                            <a:rPr lang="pt-BR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limLow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pt-BR" sz="24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sup</m:t>
                                          </m:r>
                                        </m:e>
                                        <m:lim>
                                          <m:r>
                                            <a:rPr lang="pt-BR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  <m:r>
                                            <a:rPr lang="pt-BR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≤</m:t>
                                          </m:r>
                                          <m:r>
                                            <a:rPr lang="pt-BR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pt-BR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≤</m:t>
                                          </m:r>
                                          <m:r>
                                            <a:rPr lang="pt-BR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lim>
                                      </m:limLow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pt-BR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d>
                                            <m:dPr>
                                              <m:begChr m:val="|"/>
                                              <m:endChr m:val="|"/>
                                              <m:ctrlPr>
                                                <a:rPr lang="pt-BR" sz="24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d>
                                                <m:dPr>
                                                  <m:begChr m:val="|"/>
                                                  <m:endChr m:val="|"/>
                                                  <m:ctrlPr>
                                                    <a:rPr lang="pt-BR" sz="24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pt-BR" sz="2400" b="0" i="1" smtClean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pt-BR" sz="2400" b="0" i="1" smtClean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𝑥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pt-BR" sz="2400" b="0" i="1" smtClean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𝑁</m:t>
                                                      </m:r>
                                                    </m:sub>
                                                  </m:sSub>
                                                  <m:d>
                                                    <m:dPr>
                                                      <m:ctrlPr>
                                                        <a:rPr lang="pt-BR" sz="2400" b="0" i="1" smtClean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pt-BR" sz="2400" b="0" i="1" smtClean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𝑡</m:t>
                                                      </m:r>
                                                    </m:e>
                                                  </m:d>
                                                  <m:r>
                                                    <a:rPr lang="pt-BR" sz="24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r>
                                                    <a:rPr lang="pt-BR" sz="24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  <m:d>
                                                    <m:dPr>
                                                      <m:ctrlPr>
                                                        <a:rPr lang="pt-BR" sz="2400" b="0" i="1" smtClean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pt-BR" sz="2400" b="0" i="1" smtClean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𝑡</m:t>
                                                      </m:r>
                                                    </m:e>
                                                  </m:d>
                                                </m:e>
                                              </m:d>
                                            </m:e>
                                          </m:d>
                                        </m:e>
                                        <m:sub>
                                          <m:r>
                                            <a:rPr lang="pt-BR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∞</m:t>
                                          </m:r>
                                        </m:sub>
                                      </m:sSub>
                                      <m:r>
                                        <a:rPr lang="pt-BR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&gt;</m:t>
                                      </m:r>
                                      <m:r>
                                        <a:rPr lang="pt-BR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</m:func>
                                </m:e>
                              </m:d>
                            </m:e>
                          </m:d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e>
                      </m:func>
                    </m:oMath>
                  </m:oMathPara>
                </a14:m>
                <a:endParaRPr lang="en-GB" sz="24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DC6C0BE-FC53-B290-C3FB-F71A80C535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8019" y="5997388"/>
                <a:ext cx="5478230" cy="692947"/>
              </a:xfrm>
              <a:prstGeom prst="rect">
                <a:avLst/>
              </a:prstGeom>
              <a:blipFill>
                <a:blip r:embed="rId3"/>
                <a:stretch>
                  <a:fillRect l="-231" r="-693" b="-127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4" name="Picture 2" descr="18 Bowser Gifs - Gif Abyss">
            <a:extLst>
              <a:ext uri="{FF2B5EF4-FFF2-40B4-BE49-F238E27FC236}">
                <a16:creationId xmlns:a16="http://schemas.microsoft.com/office/drawing/2014/main" id="{4EB25286-CE91-B030-AC2D-F4E6F0E42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406" y="3429000"/>
            <a:ext cx="2783226" cy="325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arkov Processes: Characterization and Convergence (Wiley Series in  Probability and Statistics): 623: Amazon.co.uk: Ethier, Stewart N., Kurtz,  Thomas G.: 9780471769866: Books">
            <a:extLst>
              <a:ext uri="{FF2B5EF4-FFF2-40B4-BE49-F238E27FC236}">
                <a16:creationId xmlns:a16="http://schemas.microsoft.com/office/drawing/2014/main" id="{AACC1221-413C-00C6-AC5D-80AFEA1E6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245" y="3770266"/>
            <a:ext cx="1922576" cy="29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76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A1CC4-8512-0F5A-EE49-62C14BA5D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011"/>
            <a:ext cx="12192000" cy="1325563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Computing the “action” of the Generator on the Slow Variables</a:t>
            </a:r>
          </a:p>
        </p:txBody>
      </p:sp>
      <p:sp>
        <p:nvSpPr>
          <p:cNvPr id="3" name="Pie 2">
            <a:extLst>
              <a:ext uri="{FF2B5EF4-FFF2-40B4-BE49-F238E27FC236}">
                <a16:creationId xmlns:a16="http://schemas.microsoft.com/office/drawing/2014/main" id="{5586888B-201A-DB8E-2A0A-81A073E270FB}"/>
              </a:ext>
            </a:extLst>
          </p:cNvPr>
          <p:cNvSpPr>
            <a:spLocks noChangeAspect="1"/>
          </p:cNvSpPr>
          <p:nvPr/>
        </p:nvSpPr>
        <p:spPr>
          <a:xfrm>
            <a:off x="1504712" y="1415304"/>
            <a:ext cx="914400" cy="914400"/>
          </a:xfrm>
          <a:prstGeom prst="p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762959-9608-CD18-4866-E2AA724DD927}"/>
              </a:ext>
            </a:extLst>
          </p:cNvPr>
          <p:cNvSpPr txBox="1"/>
          <p:nvPr/>
        </p:nvSpPr>
        <p:spPr>
          <a:xfrm>
            <a:off x="2604306" y="161089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+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3A0F46-48EE-FB66-375B-B68E868E10D8}"/>
              </a:ext>
            </a:extLst>
          </p:cNvPr>
          <p:cNvSpPr>
            <a:spLocks noChangeAspect="1"/>
          </p:cNvSpPr>
          <p:nvPr/>
        </p:nvSpPr>
        <p:spPr>
          <a:xfrm>
            <a:off x="3153702" y="1643904"/>
            <a:ext cx="457200" cy="457200"/>
          </a:xfrm>
          <a:prstGeom prst="rect">
            <a:avLst/>
          </a:prstGeom>
          <a:solidFill>
            <a:srgbClr val="FF8AD8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EC2B460-A578-4FF0-3AE7-0EB8914272E1}"/>
              </a:ext>
            </a:extLst>
          </p:cNvPr>
          <p:cNvCxnSpPr/>
          <p:nvPr/>
        </p:nvCxnSpPr>
        <p:spPr>
          <a:xfrm>
            <a:off x="3993269" y="1671928"/>
            <a:ext cx="1044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3780810-C3F8-8027-9687-CBDCA108489E}"/>
              </a:ext>
            </a:extLst>
          </p:cNvPr>
          <p:cNvCxnSpPr/>
          <p:nvPr/>
        </p:nvCxnSpPr>
        <p:spPr>
          <a:xfrm>
            <a:off x="3993268" y="1997948"/>
            <a:ext cx="1044000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e 9">
            <a:extLst>
              <a:ext uri="{FF2B5EF4-FFF2-40B4-BE49-F238E27FC236}">
                <a16:creationId xmlns:a16="http://schemas.microsoft.com/office/drawing/2014/main" id="{966993B3-00D4-666B-F26F-2FC53F4C07A7}"/>
              </a:ext>
            </a:extLst>
          </p:cNvPr>
          <p:cNvSpPr>
            <a:spLocks noChangeAspect="1"/>
          </p:cNvSpPr>
          <p:nvPr/>
        </p:nvSpPr>
        <p:spPr>
          <a:xfrm>
            <a:off x="5419634" y="1415304"/>
            <a:ext cx="914400" cy="914400"/>
          </a:xfrm>
          <a:prstGeom prst="pi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9612E8-1A19-D284-39CE-5FB404F4FC69}"/>
              </a:ext>
            </a:extLst>
          </p:cNvPr>
          <p:cNvSpPr>
            <a:spLocks noChangeAspect="1"/>
          </p:cNvSpPr>
          <p:nvPr/>
        </p:nvSpPr>
        <p:spPr>
          <a:xfrm>
            <a:off x="5876834" y="1415304"/>
            <a:ext cx="457200" cy="457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1C2E4DB-F897-081D-8AE5-C584E88FFBE7}"/>
              </a:ext>
            </a:extLst>
          </p:cNvPr>
          <p:cNvCxnSpPr/>
          <p:nvPr/>
        </p:nvCxnSpPr>
        <p:spPr>
          <a:xfrm>
            <a:off x="6692099" y="1872504"/>
            <a:ext cx="1044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e 12">
            <a:extLst>
              <a:ext uri="{FF2B5EF4-FFF2-40B4-BE49-F238E27FC236}">
                <a16:creationId xmlns:a16="http://schemas.microsoft.com/office/drawing/2014/main" id="{B2C1F6C5-BC21-7A07-DB1D-27F8ADB326C8}"/>
              </a:ext>
            </a:extLst>
          </p:cNvPr>
          <p:cNvSpPr>
            <a:spLocks noChangeAspect="1"/>
          </p:cNvSpPr>
          <p:nvPr/>
        </p:nvSpPr>
        <p:spPr>
          <a:xfrm>
            <a:off x="8142766" y="1415304"/>
            <a:ext cx="914400" cy="914400"/>
          </a:xfrm>
          <a:prstGeom prst="p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D6945C-E50A-4E39-0094-0E2D2722C8EE}"/>
              </a:ext>
            </a:extLst>
          </p:cNvPr>
          <p:cNvSpPr txBox="1"/>
          <p:nvPr/>
        </p:nvSpPr>
        <p:spPr>
          <a:xfrm>
            <a:off x="9242360" y="161089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+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3541D2-7152-66F3-2795-DACB070DE080}"/>
              </a:ext>
            </a:extLst>
          </p:cNvPr>
          <p:cNvSpPr>
            <a:spLocks noChangeAspect="1"/>
          </p:cNvSpPr>
          <p:nvPr/>
        </p:nvSpPr>
        <p:spPr>
          <a:xfrm>
            <a:off x="9791756" y="1643904"/>
            <a:ext cx="457200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0F5B04-1E37-8FAE-238E-465FD4D85A65}"/>
              </a:ext>
            </a:extLst>
          </p:cNvPr>
          <p:cNvSpPr txBox="1"/>
          <p:nvPr/>
        </p:nvSpPr>
        <p:spPr>
          <a:xfrm>
            <a:off x="1507131" y="2456113"/>
            <a:ext cx="92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Enzyme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37FF2B-E0C2-F774-7249-AA953A83F06B}"/>
              </a:ext>
            </a:extLst>
          </p:cNvPr>
          <p:cNvSpPr txBox="1"/>
          <p:nvPr/>
        </p:nvSpPr>
        <p:spPr>
          <a:xfrm>
            <a:off x="2846866" y="2456113"/>
            <a:ext cx="1089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8AD8"/>
                </a:solidFill>
              </a:rPr>
              <a:t>Substrate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D0C719-8CC3-3ED3-C074-484B6979B6A5}"/>
              </a:ext>
            </a:extLst>
          </p:cNvPr>
          <p:cNvSpPr txBox="1"/>
          <p:nvPr/>
        </p:nvSpPr>
        <p:spPr>
          <a:xfrm>
            <a:off x="5419634" y="2456113"/>
            <a:ext cx="1014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4"/>
                </a:solidFill>
              </a:rPr>
              <a:t>Complex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E5A855-FBA4-014B-3551-6DBBB66AB91A}"/>
              </a:ext>
            </a:extLst>
          </p:cNvPr>
          <p:cNvSpPr txBox="1"/>
          <p:nvPr/>
        </p:nvSpPr>
        <p:spPr>
          <a:xfrm>
            <a:off x="8142766" y="2456113"/>
            <a:ext cx="92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Enzyme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83175A-F5F8-21B8-2979-E1B4AAE653D5}"/>
              </a:ext>
            </a:extLst>
          </p:cNvPr>
          <p:cNvSpPr txBox="1"/>
          <p:nvPr/>
        </p:nvSpPr>
        <p:spPr>
          <a:xfrm>
            <a:off x="9560390" y="2456113"/>
            <a:ext cx="933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6"/>
                </a:solidFill>
              </a:rPr>
              <a:t>Product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1CD47E0-3EE7-CD2F-D89B-BCFCA8E17743}"/>
                  </a:ext>
                </a:extLst>
              </p:cNvPr>
              <p:cNvSpPr txBox="1"/>
              <p:nvPr/>
            </p:nvSpPr>
            <p:spPr>
              <a:xfrm>
                <a:off x="4374493" y="1333895"/>
                <a:ext cx="31245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1CD47E0-3EE7-CD2F-D89B-BCFCA8E177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4493" y="1333895"/>
                <a:ext cx="312458" cy="307777"/>
              </a:xfrm>
              <a:prstGeom prst="rect">
                <a:avLst/>
              </a:prstGeom>
              <a:blipFill>
                <a:blip r:embed="rId3"/>
                <a:stretch>
                  <a:fillRect l="-19231" r="-3846" b="-1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C5FDDD5-D084-D10A-A091-F85412AE3B82}"/>
                  </a:ext>
                </a:extLst>
              </p:cNvPr>
              <p:cNvSpPr txBox="1"/>
              <p:nvPr/>
            </p:nvSpPr>
            <p:spPr>
              <a:xfrm>
                <a:off x="4343585" y="2016191"/>
                <a:ext cx="337657" cy="324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pt-BR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</m:acc>
                        </m:e>
                        <m:sub>
                          <m:r>
                            <a:rPr lang="pt-BR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GB" sz="2000" b="1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C5FDDD5-D084-D10A-A091-F85412AE3B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585" y="2016191"/>
                <a:ext cx="337657" cy="324512"/>
              </a:xfrm>
              <a:prstGeom prst="rect">
                <a:avLst/>
              </a:prstGeom>
              <a:blipFill>
                <a:blip r:embed="rId4"/>
                <a:stretch>
                  <a:fillRect l="-22222" t="-14815" r="-7407" b="-148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C1DB2E5-C8F7-8E78-7738-9118AE762727}"/>
                  </a:ext>
                </a:extLst>
              </p:cNvPr>
              <p:cNvSpPr txBox="1"/>
              <p:nvPr/>
            </p:nvSpPr>
            <p:spPr>
              <a:xfrm>
                <a:off x="6992650" y="1518039"/>
                <a:ext cx="337657" cy="324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1" i="1" smtClean="0">
                              <a:solidFill>
                                <a:srgbClr val="FF7E7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pt-BR" sz="2000" b="1" i="1" smtClean="0">
                                  <a:solidFill>
                                    <a:srgbClr val="FF7E7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1" i="1" smtClean="0">
                                  <a:solidFill>
                                    <a:srgbClr val="FF7E79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</m:acc>
                        </m:e>
                        <m:sub>
                          <m:r>
                            <a:rPr lang="pt-BR" sz="2000" b="1" i="1" smtClean="0">
                              <a:solidFill>
                                <a:srgbClr val="FF7E79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GB" sz="2000" b="1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C1DB2E5-C8F7-8E78-7738-9118AE762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2650" y="1518039"/>
                <a:ext cx="337657" cy="324512"/>
              </a:xfrm>
              <a:prstGeom prst="rect">
                <a:avLst/>
              </a:prstGeom>
              <a:blipFill>
                <a:blip r:embed="rId5"/>
                <a:stretch>
                  <a:fillRect l="-18519" t="-19231" r="-11111" b="-153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59FABB95-C088-707D-2F14-DAFD649500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23149" y="1315552"/>
                <a:ext cx="12192000" cy="2510495"/>
              </a:xfrm>
            </p:spPr>
            <p:txBody>
              <a:bodyPr>
                <a:norm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GB" dirty="0"/>
              </a:p>
              <a:p>
                <a:pPr algn="just">
                  <a:lnSpc>
                    <a:spcPct val="150000"/>
                  </a:lnSpc>
                </a:pPr>
                <a:endParaRPr lang="en-GB" dirty="0"/>
              </a:p>
              <a:p>
                <a:pPr algn="just">
                  <a:lnSpc>
                    <a:spcPct val="150000"/>
                  </a:lnSpc>
                </a:pPr>
                <a:r>
                  <a:rPr lang="pt-BR" sz="2000" dirty="0" err="1"/>
                  <a:t>Given</a:t>
                </a:r>
                <a:r>
                  <a:rPr lang="pt-BR" sz="2000" dirty="0"/>
                  <a:t> a </a:t>
                </a:r>
                <a:r>
                  <a:rPr lang="pt-BR" sz="2000" dirty="0" err="1"/>
                  <a:t>state</a:t>
                </a:r>
                <a:r>
                  <a:rPr lang="pt-BR" sz="20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B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BR" sz="24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pt-BR" sz="24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pt-BR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pt-BR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sz="24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4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pt-BR" sz="240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pt-BR" sz="2400" i="1">
                                    <a:solidFill>
                                      <a:srgbClr val="FF8AD8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400" i="1">
                                    <a:solidFill>
                                      <a:srgbClr val="FF8AD8"/>
                                    </a:solidFill>
                                    <a:latin typeface="Cambria Math" panose="02040503050406030204" pitchFamily="18" charset="0"/>
                                  </a:rPr>
                                  <m:t>𝜉</m:t>
                                </m:r>
                              </m:e>
                              <m:sub>
                                <m:r>
                                  <a:rPr lang="pt-BR" sz="2400" i="1">
                                    <a:solidFill>
                                      <a:srgbClr val="FF8AD8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num>
                          <m:den>
                            <m:r>
                              <a:rPr lang="pt-BR" sz="24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pt-BR" sz="240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pt-BR" sz="2400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400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𝜉</m:t>
                                </m:r>
                              </m:e>
                              <m:sub>
                                <m:r>
                                  <a:rPr lang="pt-BR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r>
                              <a:rPr lang="pt-BR" sz="2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pt-BR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sz="240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40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pt-BR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pt-B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b>
                            <m:r>
                              <a:rPr lang="pt-B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b>
                        </m:sSub>
                        <m:r>
                          <a:rPr lang="pt-B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pt-B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pt-BR" sz="2000" dirty="0"/>
                  <a:t>, </a:t>
                </a:r>
                <a:r>
                  <a:rPr lang="pt-BR" sz="2000" dirty="0" err="1"/>
                  <a:t>we</a:t>
                </a:r>
                <a:r>
                  <a:rPr lang="pt-BR" sz="2000" dirty="0"/>
                  <a:t> compute </a:t>
                </a:r>
                <a:r>
                  <a:rPr lang="pt-BR" sz="2000" dirty="0" err="1"/>
                  <a:t>the</a:t>
                </a:r>
                <a:r>
                  <a:rPr lang="pt-BR" sz="2000" dirty="0"/>
                  <a:t> </a:t>
                </a:r>
                <a:r>
                  <a:rPr lang="pt-BR" sz="2000" dirty="0" err="1"/>
                  <a:t>impact</a:t>
                </a:r>
                <a:r>
                  <a:rPr lang="pt-BR" sz="2000" dirty="0"/>
                  <a:t> </a:t>
                </a:r>
                <a:r>
                  <a:rPr lang="pt-BR" sz="2000" dirty="0" err="1"/>
                  <a:t>of</a:t>
                </a:r>
                <a:r>
                  <a:rPr lang="pt-BR" sz="2000" dirty="0"/>
                  <a:t> </a:t>
                </a:r>
                <a:r>
                  <a:rPr lang="pt-BR" sz="2000" dirty="0" err="1"/>
                  <a:t>the</a:t>
                </a:r>
                <a:r>
                  <a:rPr lang="pt-BR" sz="2000" dirty="0"/>
                  <a:t> dynamics </a:t>
                </a:r>
                <a:r>
                  <a:rPr lang="pt-BR" sz="2000" dirty="0" err="1"/>
                  <a:t>on</a:t>
                </a:r>
                <a:r>
                  <a:rPr lang="pt-BR" sz="2000" dirty="0"/>
                  <a:t> </a:t>
                </a:r>
                <a14:m>
                  <m:oMath xmlns:m="http://schemas.openxmlformats.org/officeDocument/2006/math">
                    <m:r>
                      <a:rPr lang="pt-BR" sz="20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pt-BR" sz="2000" dirty="0"/>
                  <a:t>:</a:t>
                </a:r>
              </a:p>
              <a:p>
                <a:pPr marL="457200" lvl="1" indent="0" algn="just">
                  <a:lnSpc>
                    <a:spcPct val="150000"/>
                  </a:lnSpc>
                  <a:buNone/>
                </a:pPr>
                <a:endParaRPr lang="pt-BR" sz="2000" dirty="0"/>
              </a:p>
              <a:p>
                <a:pPr lvl="1" algn="just">
                  <a:lnSpc>
                    <a:spcPct val="150000"/>
                  </a:lnSpc>
                  <a:buFont typeface="Wingdings" pitchFamily="2" charset="2"/>
                  <a:buChar char="Ø"/>
                </a:pPr>
                <a:endParaRPr lang="pt-BR" sz="2000" dirty="0"/>
              </a:p>
            </p:txBody>
          </p:sp>
        </mc:Choice>
        <mc:Fallback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59FABB95-C088-707D-2F14-DAFD649500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23149" y="1315552"/>
                <a:ext cx="12192000" cy="2510495"/>
              </a:xfrm>
              <a:blipFill>
                <a:blip r:embed="rId6"/>
                <a:stretch>
                  <a:fillRect l="-4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7" name="Table 27">
                <a:extLst>
                  <a:ext uri="{FF2B5EF4-FFF2-40B4-BE49-F238E27FC236}">
                    <a16:creationId xmlns:a16="http://schemas.microsoft.com/office/drawing/2014/main" id="{93D184E3-8116-4E3E-3D72-03D74284197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22868196"/>
                  </p:ext>
                </p:extLst>
              </p:nvPr>
            </p:nvGraphicFramePr>
            <p:xfrm>
              <a:off x="1961912" y="3856000"/>
              <a:ext cx="8459406" cy="2208784"/>
            </p:xfrm>
            <a:graphic>
              <a:graphicData uri="http://schemas.openxmlformats.org/drawingml/2006/table">
                <a:tbl>
                  <a:tblPr firstRow="1" bandRow="1">
                    <a:tableStyleId>{5A111915-BE36-4E01-A7E5-04B1672EAD32}</a:tableStyleId>
                  </a:tblPr>
                  <a:tblGrid>
                    <a:gridCol w="4395406">
                      <a:extLst>
                        <a:ext uri="{9D8B030D-6E8A-4147-A177-3AD203B41FA5}">
                          <a16:colId xmlns:a16="http://schemas.microsoft.com/office/drawing/2014/main" val="1420689976"/>
                        </a:ext>
                      </a:extLst>
                    </a:gridCol>
                    <a:gridCol w="1930075">
                      <a:extLst>
                        <a:ext uri="{9D8B030D-6E8A-4147-A177-3AD203B41FA5}">
                          <a16:colId xmlns:a16="http://schemas.microsoft.com/office/drawing/2014/main" val="875640247"/>
                        </a:ext>
                      </a:extLst>
                    </a:gridCol>
                    <a:gridCol w="2133925">
                      <a:extLst>
                        <a:ext uri="{9D8B030D-6E8A-4147-A177-3AD203B41FA5}">
                          <a16:colId xmlns:a16="http://schemas.microsoft.com/office/drawing/2014/main" val="242216750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Transition</a:t>
                          </a:r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Rate</a:t>
                          </a:r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Difference</a:t>
                          </a:r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363714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pt-BR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pt-BR" sz="1800" b="0" i="1" smtClean="0">
                                            <a:solidFill>
                                              <a:srgbClr val="FF8AD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sz="1800" b="0" i="1" smtClean="0">
                                            <a:solidFill>
                                              <a:srgbClr val="FF8AD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𝜁</m:t>
                                        </m:r>
                                      </m:e>
                                      <m:sub>
                                        <m:r>
                                          <a:rPr lang="pt-BR" sz="1800" b="0" i="1" smtClean="0">
                                            <a:solidFill>
                                              <a:srgbClr val="FF8AD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pt-BR" sz="18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pt-BR" sz="1800" b="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sz="1800" b="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𝜁</m:t>
                                        </m:r>
                                      </m:e>
                                      <m:sub>
                                        <m:r>
                                          <a:rPr lang="pt-BR" sz="1800" b="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pt-BR" sz="1800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pt-BR" sz="1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sz="1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𝜉</m:t>
                                        </m:r>
                                      </m:e>
                                      <m:sub>
                                        <m:r>
                                          <a:rPr lang="pt-BR" sz="1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r>
                                      <a:rPr lang="pt-BR" sz="18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pt-BR" sz="1800" b="0" i="1" smtClean="0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sz="1800" b="0" i="1" smtClean="0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𝜉</m:t>
                                        </m:r>
                                      </m:e>
                                      <m:sub>
                                        <m:r>
                                          <a:rPr lang="pt-BR" sz="1800" b="0" i="1" smtClean="0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pt-BR" sz="18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d>
                                  <m:dPr>
                                    <m:ctrlPr>
                                      <a:rPr lang="pt-BR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pt-BR" sz="1800" i="1" smtClean="0">
                                            <a:solidFill>
                                              <a:srgbClr val="FF8AD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sz="1800" b="0" i="1" smtClean="0">
                                            <a:solidFill>
                                              <a:srgbClr val="FF8AD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𝜁</m:t>
                                        </m:r>
                                      </m:e>
                                      <m:sub>
                                        <m:r>
                                          <a:rPr lang="pt-BR" sz="1800" i="1">
                                            <a:solidFill>
                                              <a:srgbClr val="FF8AD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pt-BR" sz="1800" b="0" i="1" smtClean="0">
                                        <a:solidFill>
                                          <a:srgbClr val="FF8AD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pt-BR" sz="1800" i="1">
                                            <a:solidFill>
                                              <a:srgbClr val="FF8AD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pt-BR" sz="1800" b="0" i="1" smtClean="0">
                                            <a:solidFill>
                                              <a:srgbClr val="FF8AD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pt-BR" sz="1800" i="1">
                                            <a:solidFill>
                                              <a:srgbClr val="FF8AD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den>
                                    </m:f>
                                    <m:r>
                                      <a:rPr lang="pt-BR" sz="18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pt-BR" sz="180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sz="1800" b="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𝜁</m:t>
                                        </m:r>
                                      </m:e>
                                      <m:sub>
                                        <m:r>
                                          <a:rPr lang="pt-BR" sz="1800" i="1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pt-BR" sz="1800" i="1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pt-BR" sz="180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sz="18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𝜉</m:t>
                                        </m:r>
                                      </m:e>
                                      <m:sub>
                                        <m:r>
                                          <a:rPr lang="pt-BR" sz="18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r>
                                      <a:rPr lang="pt-BR" sz="1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  <m:r>
                                      <a:rPr lang="pt-BR" sz="18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pt-BR" sz="1800" i="1" smtClean="0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sz="1800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𝜉</m:t>
                                        </m:r>
                                      </m:e>
                                      <m:sub>
                                        <m:r>
                                          <a:rPr lang="pt-BR" sz="1800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sub>
                                    </m:sSub>
                                    <m:r>
                                      <a:rPr lang="pt-BR" sz="18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pt-BR" sz="1800" b="0" i="0" smtClean="0">
                                    <a:solidFill>
                                      <a:srgbClr val="FF8AD8"/>
                                    </a:solidFill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sSub>
                                  <m:sSubPr>
                                    <m:ctrlPr>
                                      <a:rPr lang="pt-BR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18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pt-BR" sz="1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pt-BR" sz="1800" b="0" i="1" smtClean="0">
                                        <a:solidFill>
                                          <a:srgbClr val="FF8AD8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1800" b="0" i="1" smtClean="0">
                                        <a:solidFill>
                                          <a:srgbClr val="FF8AD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𝜁</m:t>
                                    </m:r>
                                  </m:e>
                                  <m:sub>
                                    <m:r>
                                      <a:rPr lang="pt-BR" sz="1800" b="0" i="1" smtClean="0">
                                        <a:solidFill>
                                          <a:srgbClr val="FF8AD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pt-BR" sz="1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1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𝜉</m:t>
                                    </m:r>
                                  </m:e>
                                  <m:sub>
                                    <m:r>
                                      <a:rPr lang="pt-BR" sz="1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pt-BR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1800" b="0" i="1" smtClean="0">
                                        <a:solidFill>
                                          <a:srgbClr val="FF8AD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pt-BR" sz="1800" i="1">
                                            <a:solidFill>
                                              <a:srgbClr val="FF8AD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pt-BR" sz="1800" b="0" i="1" smtClean="0">
                                            <a:solidFill>
                                              <a:srgbClr val="FF8AD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pt-BR" sz="1800" i="1">
                                            <a:solidFill>
                                              <a:srgbClr val="FF8AD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den>
                                    </m:f>
                                    <m:r>
                                      <a:rPr lang="pt-BR" sz="18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180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068886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pt-BR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pt-BR" sz="1800" b="0" i="1" smtClean="0">
                                            <a:solidFill>
                                              <a:srgbClr val="FF8AD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sz="1800" b="0" i="1" smtClean="0">
                                            <a:solidFill>
                                              <a:srgbClr val="FF8AD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𝜁</m:t>
                                        </m:r>
                                      </m:e>
                                      <m:sub>
                                        <m:r>
                                          <a:rPr lang="pt-BR" sz="1800" b="0" i="1" smtClean="0">
                                            <a:solidFill>
                                              <a:srgbClr val="FF8AD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pt-BR" sz="18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pt-BR" sz="1800" b="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sz="1800" b="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𝜁</m:t>
                                        </m:r>
                                      </m:e>
                                      <m:sub>
                                        <m:r>
                                          <a:rPr lang="pt-BR" sz="1800" b="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pt-BR" sz="1800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pt-BR" sz="1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sz="1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𝜉</m:t>
                                        </m:r>
                                      </m:e>
                                      <m:sub>
                                        <m:r>
                                          <a:rPr lang="pt-BR" sz="1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r>
                                      <a:rPr lang="pt-BR" sz="18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pt-BR" sz="1800" b="0" i="1" smtClean="0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sz="1800" b="0" i="1" smtClean="0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𝜉</m:t>
                                        </m:r>
                                      </m:e>
                                      <m:sub>
                                        <m:r>
                                          <a:rPr lang="pt-BR" sz="1800" b="0" i="1" smtClean="0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pt-BR" sz="18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d>
                                  <m:dPr>
                                    <m:ctrlPr>
                                      <a:rPr lang="pt-BR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pt-BR" sz="1800" i="1">
                                            <a:solidFill>
                                              <a:srgbClr val="FF8AD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sz="1800" i="1">
                                            <a:solidFill>
                                              <a:srgbClr val="FF8AD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𝜁</m:t>
                                        </m:r>
                                      </m:e>
                                      <m:sub>
                                        <m:r>
                                          <a:rPr lang="pt-BR" sz="1800" i="1">
                                            <a:solidFill>
                                              <a:srgbClr val="FF8AD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pt-BR" sz="1800" b="0" i="1" smtClean="0">
                                        <a:solidFill>
                                          <a:srgbClr val="FF8AD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pt-BR" sz="1800" i="1">
                                            <a:solidFill>
                                              <a:srgbClr val="FF8AD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pt-BR" sz="1800" i="1">
                                            <a:solidFill>
                                              <a:srgbClr val="FF8AD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pt-BR" sz="1800" i="1">
                                            <a:solidFill>
                                              <a:srgbClr val="FF8AD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den>
                                    </m:f>
                                    <m:r>
                                      <a:rPr lang="pt-BR" sz="18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pt-BR" sz="180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sz="1800" b="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𝜁</m:t>
                                        </m:r>
                                      </m:e>
                                      <m:sub>
                                        <m:r>
                                          <a:rPr lang="pt-BR" sz="1800" i="1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pt-BR" sz="1800" i="1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pt-BR" sz="180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sz="18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𝜉</m:t>
                                        </m:r>
                                      </m:e>
                                      <m:sub>
                                        <m:r>
                                          <a:rPr lang="pt-BR" sz="18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r>
                                      <a:rPr lang="pt-BR" sz="1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  <m:r>
                                      <a:rPr lang="pt-BR" sz="18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pt-BR" sz="1800" i="1" smtClean="0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sz="1800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𝜉</m:t>
                                        </m:r>
                                      </m:e>
                                      <m:sub>
                                        <m:r>
                                          <a:rPr lang="pt-BR" sz="1800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sub>
                                    </m:sSub>
                                    <m:r>
                                      <a:rPr lang="pt-BR" sz="18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pt-BR" sz="18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pt-BR" sz="1800" b="0" i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sSub>
                                  <m:sSubPr>
                                    <m:ctrlPr>
                                      <a:rPr lang="pt-BR" sz="18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18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pt-BR" sz="18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pt-BR" sz="18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18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𝜉</m:t>
                                    </m:r>
                                  </m:e>
                                  <m:sub>
                                    <m:r>
                                      <a:rPr lang="pt-BR" sz="18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pt-BR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1800" b="0" i="1" smtClean="0">
                                        <a:solidFill>
                                          <a:srgbClr val="FF8AD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pt-BR" sz="1800" i="1">
                                            <a:solidFill>
                                              <a:srgbClr val="FF8AD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pt-BR" sz="1800" b="0" i="1" smtClean="0">
                                            <a:solidFill>
                                              <a:srgbClr val="FF8AD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pt-BR" sz="1800" i="1">
                                            <a:solidFill>
                                              <a:srgbClr val="FF8AD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den>
                                    </m:f>
                                    <m:r>
                                      <a:rPr lang="pt-BR" sz="18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180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193246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pt-BR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pt-BR" sz="1800" b="0" i="1" smtClean="0">
                                            <a:solidFill>
                                              <a:srgbClr val="FF8AD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sz="1800" b="0" i="1" smtClean="0">
                                            <a:solidFill>
                                              <a:srgbClr val="FF8AD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𝜁</m:t>
                                        </m:r>
                                      </m:e>
                                      <m:sub>
                                        <m:r>
                                          <a:rPr lang="pt-BR" sz="1800" b="0" i="1" smtClean="0">
                                            <a:solidFill>
                                              <a:srgbClr val="FF8AD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pt-BR" sz="18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pt-BR" sz="1800" b="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sz="1800" b="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𝜁</m:t>
                                        </m:r>
                                      </m:e>
                                      <m:sub>
                                        <m:r>
                                          <a:rPr lang="pt-BR" sz="1800" b="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pt-BR" sz="1800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pt-BR" sz="1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sz="1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𝜉</m:t>
                                        </m:r>
                                      </m:e>
                                      <m:sub>
                                        <m:r>
                                          <a:rPr lang="pt-BR" sz="18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r>
                                      <a:rPr lang="pt-BR" sz="18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pt-BR" sz="1800" b="0" i="1" smtClean="0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sz="1800" b="0" i="1" smtClean="0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𝜉</m:t>
                                        </m:r>
                                      </m:e>
                                      <m:sub>
                                        <m:r>
                                          <a:rPr lang="pt-BR" sz="1800" b="0" i="1" smtClean="0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pt-BR" sz="18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d>
                                  <m:dPr>
                                    <m:ctrlPr>
                                      <a:rPr lang="pt-BR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pt-BR" sz="1800" i="1" smtClean="0">
                                            <a:solidFill>
                                              <a:srgbClr val="FF8AD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sz="1800" b="0" i="1" smtClean="0">
                                            <a:solidFill>
                                              <a:srgbClr val="FF8AD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𝜁</m:t>
                                        </m:r>
                                      </m:e>
                                      <m:sub>
                                        <m:r>
                                          <a:rPr lang="pt-BR" sz="1800" i="1">
                                            <a:solidFill>
                                              <a:srgbClr val="FF8AD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pt-BR" sz="18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pt-BR" sz="180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sz="1800" i="1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𝜁</m:t>
                                        </m:r>
                                      </m:e>
                                      <m:sub>
                                        <m:r>
                                          <a:rPr lang="pt-BR" sz="1800" b="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pt-BR" sz="1800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pt-BR" sz="1800" i="1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pt-BR" sz="1800" i="1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pt-BR" sz="1800" i="1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den>
                                    </m:f>
                                    <m:r>
                                      <a:rPr lang="pt-BR" sz="1800" i="1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pt-BR" sz="180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sz="18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𝜉</m:t>
                                        </m:r>
                                      </m:e>
                                      <m:sub>
                                        <m:r>
                                          <a:rPr lang="pt-BR" sz="18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r>
                                      <a:rPr lang="pt-BR" sz="1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  <m:r>
                                      <a:rPr lang="pt-BR" sz="18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pt-BR" sz="1800" i="1" smtClean="0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sz="1800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𝜉</m:t>
                                        </m:r>
                                      </m:e>
                                      <m:sub>
                                        <m:r>
                                          <a:rPr lang="pt-BR" sz="1800" i="1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sub>
                                    </m:sSub>
                                    <m:r>
                                      <a:rPr lang="pt-BR" sz="18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pt-BR" sz="1800" b="0" i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sSub>
                                  <m:sSubPr>
                                    <m:ctrlPr>
                                      <a:rPr lang="pt-BR" sz="1800" b="0" i="1" smtClean="0">
                                        <a:solidFill>
                                          <a:srgbClr val="FF7E79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1800" b="0" i="1" smtClean="0">
                                        <a:solidFill>
                                          <a:srgbClr val="FF7E7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pt-BR" sz="1800" b="0" i="1" smtClean="0">
                                        <a:solidFill>
                                          <a:srgbClr val="FF7E7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pt-BR" sz="18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18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𝜉</m:t>
                                    </m:r>
                                  </m:e>
                                  <m:sub>
                                    <m:r>
                                      <a:rPr lang="pt-BR" sz="18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pt-BR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1800" b="0" i="1" smtClean="0">
                                        <a:solidFill>
                                          <a:srgbClr val="FF8AD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pt-BR" sz="18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1800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pt-BR" sz="1800" i="1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pt-BR" sz="1800" b="0" i="1" smtClean="0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pt-BR" sz="1800" i="1">
                                            <a:solidFill>
                                              <a:schemeClr val="accent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den>
                                    </m:f>
                                  </m:e>
                                </m:d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267196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7" name="Table 27">
                <a:extLst>
                  <a:ext uri="{FF2B5EF4-FFF2-40B4-BE49-F238E27FC236}">
                    <a16:creationId xmlns:a16="http://schemas.microsoft.com/office/drawing/2014/main" id="{93D184E3-8116-4E3E-3D72-03D74284197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22868196"/>
                  </p:ext>
                </p:extLst>
              </p:nvPr>
            </p:nvGraphicFramePr>
            <p:xfrm>
              <a:off x="1961912" y="3856000"/>
              <a:ext cx="8459406" cy="2208784"/>
            </p:xfrm>
            <a:graphic>
              <a:graphicData uri="http://schemas.openxmlformats.org/drawingml/2006/table">
                <a:tbl>
                  <a:tblPr firstRow="1" bandRow="1">
                    <a:tableStyleId>{5A111915-BE36-4E01-A7E5-04B1672EAD32}</a:tableStyleId>
                  </a:tblPr>
                  <a:tblGrid>
                    <a:gridCol w="4395406">
                      <a:extLst>
                        <a:ext uri="{9D8B030D-6E8A-4147-A177-3AD203B41FA5}">
                          <a16:colId xmlns:a16="http://schemas.microsoft.com/office/drawing/2014/main" val="1420689976"/>
                        </a:ext>
                      </a:extLst>
                    </a:gridCol>
                    <a:gridCol w="1930075">
                      <a:extLst>
                        <a:ext uri="{9D8B030D-6E8A-4147-A177-3AD203B41FA5}">
                          <a16:colId xmlns:a16="http://schemas.microsoft.com/office/drawing/2014/main" val="875640247"/>
                        </a:ext>
                      </a:extLst>
                    </a:gridCol>
                    <a:gridCol w="2133925">
                      <a:extLst>
                        <a:ext uri="{9D8B030D-6E8A-4147-A177-3AD203B41FA5}">
                          <a16:colId xmlns:a16="http://schemas.microsoft.com/office/drawing/2014/main" val="242216750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Transition</a:t>
                          </a:r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Rate</a:t>
                          </a:r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Difference</a:t>
                          </a:r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36371451"/>
                      </a:ext>
                    </a:extLst>
                  </a:tr>
                  <a:tr h="612648">
                    <a:tc>
                      <a:txBody>
                        <a:bodyPr/>
                        <a:lstStyle/>
                        <a:p>
                          <a:endParaRPr lang="en-BR"/>
                        </a:p>
                      </a:txBody>
                      <a:tcPr anchor="ctr">
                        <a:blipFill>
                          <a:blip r:embed="rId7"/>
                          <a:stretch>
                            <a:fillRect t="-63265" r="-92507" b="-2020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BR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228289" t="-63265" r="-111184" b="-2020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BR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297024" t="-63265" r="-595" b="-2020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06888643"/>
                      </a:ext>
                    </a:extLst>
                  </a:tr>
                  <a:tr h="612648">
                    <a:tc>
                      <a:txBody>
                        <a:bodyPr/>
                        <a:lstStyle/>
                        <a:p>
                          <a:endParaRPr lang="en-BR"/>
                        </a:p>
                      </a:txBody>
                      <a:tcPr anchor="ctr">
                        <a:blipFill>
                          <a:blip r:embed="rId7"/>
                          <a:stretch>
                            <a:fillRect t="-166667" r="-92507" b="-10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BR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228289" t="-166667" r="-111184" b="-10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BR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297024" t="-166667" r="-595" b="-1062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19324684"/>
                      </a:ext>
                    </a:extLst>
                  </a:tr>
                  <a:tr h="612648">
                    <a:tc>
                      <a:txBody>
                        <a:bodyPr/>
                        <a:lstStyle/>
                        <a:p>
                          <a:endParaRPr lang="en-BR"/>
                        </a:p>
                      </a:txBody>
                      <a:tcPr anchor="ctr">
                        <a:blipFill>
                          <a:blip r:embed="rId7"/>
                          <a:stretch>
                            <a:fillRect t="-261224" r="-92507" b="-40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BR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228289" t="-261224" r="-111184" b="-40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BR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297024" t="-261224" r="-595" b="-40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267196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98C1C52-195C-4967-C7E9-E096B8EB2622}"/>
                  </a:ext>
                </a:extLst>
              </p:cNvPr>
              <p:cNvSpPr txBox="1"/>
              <p:nvPr/>
            </p:nvSpPr>
            <p:spPr>
              <a:xfrm>
                <a:off x="3231413" y="6311152"/>
                <a:ext cx="6229078" cy="424732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sz="2000" dirty="0"/>
                  <a:t>Drift Vector: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d>
                      <m:dPr>
                        <m:ctrlPr>
                          <a:rPr lang="pt-BR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BR" sz="2000" i="1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000" i="1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sz="20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0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pt-BR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sz="200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00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  <m:r>
                      <a:rPr lang="pt-BR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BR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pt-BR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pt-BR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pt-BR" sz="2000" i="1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i="1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pt-BR" sz="2000" i="1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pt-BR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pt-BR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pt-BR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pt-BR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pt-BR" sz="200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00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pt-B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sz="2000" i="1">
                                <a:solidFill>
                                  <a:srgbClr val="FF7E7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i="1">
                                <a:solidFill>
                                  <a:srgbClr val="FF7E79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pt-BR" sz="2000" i="1">
                                <a:solidFill>
                                  <a:srgbClr val="FF7E79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sSub>
                          <m:sSubPr>
                            <m:ctrlPr>
                              <a:rPr lang="pt-BR" sz="200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00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</m:oMath>
                </a14:m>
                <a:endParaRPr lang="en-GB" sz="2000" dirty="0"/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98C1C52-195C-4967-C7E9-E096B8EB2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1413" y="6311152"/>
                <a:ext cx="6229078" cy="424732"/>
              </a:xfrm>
              <a:prstGeom prst="rect">
                <a:avLst/>
              </a:prstGeom>
              <a:blipFill>
                <a:blip r:embed="rId8"/>
                <a:stretch>
                  <a:fillRect l="-810" t="-2703" b="-13514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493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A1CC4-8512-0F5A-EE49-62C14BA5D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011"/>
            <a:ext cx="12192000" cy="1325563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The Martingale Problem</a:t>
            </a:r>
          </a:p>
        </p:txBody>
      </p:sp>
      <p:sp>
        <p:nvSpPr>
          <p:cNvPr id="3" name="Pie 2">
            <a:extLst>
              <a:ext uri="{FF2B5EF4-FFF2-40B4-BE49-F238E27FC236}">
                <a16:creationId xmlns:a16="http://schemas.microsoft.com/office/drawing/2014/main" id="{5586888B-201A-DB8E-2A0A-81A073E270FB}"/>
              </a:ext>
            </a:extLst>
          </p:cNvPr>
          <p:cNvSpPr>
            <a:spLocks noChangeAspect="1"/>
          </p:cNvSpPr>
          <p:nvPr/>
        </p:nvSpPr>
        <p:spPr>
          <a:xfrm>
            <a:off x="1504712" y="1415304"/>
            <a:ext cx="914400" cy="914400"/>
          </a:xfrm>
          <a:prstGeom prst="p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762959-9608-CD18-4866-E2AA724DD927}"/>
              </a:ext>
            </a:extLst>
          </p:cNvPr>
          <p:cNvSpPr txBox="1"/>
          <p:nvPr/>
        </p:nvSpPr>
        <p:spPr>
          <a:xfrm>
            <a:off x="2604306" y="161089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+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3A0F46-48EE-FB66-375B-B68E868E10D8}"/>
              </a:ext>
            </a:extLst>
          </p:cNvPr>
          <p:cNvSpPr>
            <a:spLocks noChangeAspect="1"/>
          </p:cNvSpPr>
          <p:nvPr/>
        </p:nvSpPr>
        <p:spPr>
          <a:xfrm>
            <a:off x="3153702" y="1643904"/>
            <a:ext cx="457200" cy="457200"/>
          </a:xfrm>
          <a:prstGeom prst="rect">
            <a:avLst/>
          </a:prstGeom>
          <a:solidFill>
            <a:srgbClr val="FF8AD8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EC2B460-A578-4FF0-3AE7-0EB8914272E1}"/>
              </a:ext>
            </a:extLst>
          </p:cNvPr>
          <p:cNvCxnSpPr/>
          <p:nvPr/>
        </p:nvCxnSpPr>
        <p:spPr>
          <a:xfrm>
            <a:off x="3993269" y="1671928"/>
            <a:ext cx="1044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3780810-C3F8-8027-9687-CBDCA108489E}"/>
              </a:ext>
            </a:extLst>
          </p:cNvPr>
          <p:cNvCxnSpPr/>
          <p:nvPr/>
        </p:nvCxnSpPr>
        <p:spPr>
          <a:xfrm>
            <a:off x="3993268" y="1997948"/>
            <a:ext cx="1044000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e 9">
            <a:extLst>
              <a:ext uri="{FF2B5EF4-FFF2-40B4-BE49-F238E27FC236}">
                <a16:creationId xmlns:a16="http://schemas.microsoft.com/office/drawing/2014/main" id="{966993B3-00D4-666B-F26F-2FC53F4C07A7}"/>
              </a:ext>
            </a:extLst>
          </p:cNvPr>
          <p:cNvSpPr>
            <a:spLocks noChangeAspect="1"/>
          </p:cNvSpPr>
          <p:nvPr/>
        </p:nvSpPr>
        <p:spPr>
          <a:xfrm>
            <a:off x="5419634" y="1415304"/>
            <a:ext cx="914400" cy="914400"/>
          </a:xfrm>
          <a:prstGeom prst="pi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9612E8-1A19-D284-39CE-5FB404F4FC69}"/>
              </a:ext>
            </a:extLst>
          </p:cNvPr>
          <p:cNvSpPr>
            <a:spLocks noChangeAspect="1"/>
          </p:cNvSpPr>
          <p:nvPr/>
        </p:nvSpPr>
        <p:spPr>
          <a:xfrm>
            <a:off x="5876834" y="1415304"/>
            <a:ext cx="457200" cy="457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1C2E4DB-F897-081D-8AE5-C584E88FFBE7}"/>
              </a:ext>
            </a:extLst>
          </p:cNvPr>
          <p:cNvCxnSpPr/>
          <p:nvPr/>
        </p:nvCxnSpPr>
        <p:spPr>
          <a:xfrm>
            <a:off x="6692099" y="1872504"/>
            <a:ext cx="1044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e 12">
            <a:extLst>
              <a:ext uri="{FF2B5EF4-FFF2-40B4-BE49-F238E27FC236}">
                <a16:creationId xmlns:a16="http://schemas.microsoft.com/office/drawing/2014/main" id="{B2C1F6C5-BC21-7A07-DB1D-27F8ADB326C8}"/>
              </a:ext>
            </a:extLst>
          </p:cNvPr>
          <p:cNvSpPr>
            <a:spLocks noChangeAspect="1"/>
          </p:cNvSpPr>
          <p:nvPr/>
        </p:nvSpPr>
        <p:spPr>
          <a:xfrm>
            <a:off x="8142766" y="1415304"/>
            <a:ext cx="914400" cy="914400"/>
          </a:xfrm>
          <a:prstGeom prst="p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D6945C-E50A-4E39-0094-0E2D2722C8EE}"/>
              </a:ext>
            </a:extLst>
          </p:cNvPr>
          <p:cNvSpPr txBox="1"/>
          <p:nvPr/>
        </p:nvSpPr>
        <p:spPr>
          <a:xfrm>
            <a:off x="9242360" y="161089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+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3541D2-7152-66F3-2795-DACB070DE080}"/>
              </a:ext>
            </a:extLst>
          </p:cNvPr>
          <p:cNvSpPr>
            <a:spLocks noChangeAspect="1"/>
          </p:cNvSpPr>
          <p:nvPr/>
        </p:nvSpPr>
        <p:spPr>
          <a:xfrm>
            <a:off x="9791756" y="1643904"/>
            <a:ext cx="457200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0F5B04-1E37-8FAE-238E-465FD4D85A65}"/>
              </a:ext>
            </a:extLst>
          </p:cNvPr>
          <p:cNvSpPr txBox="1"/>
          <p:nvPr/>
        </p:nvSpPr>
        <p:spPr>
          <a:xfrm>
            <a:off x="1507131" y="2456113"/>
            <a:ext cx="92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Enzyme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37FF2B-E0C2-F774-7249-AA953A83F06B}"/>
              </a:ext>
            </a:extLst>
          </p:cNvPr>
          <p:cNvSpPr txBox="1"/>
          <p:nvPr/>
        </p:nvSpPr>
        <p:spPr>
          <a:xfrm>
            <a:off x="2846866" y="2456113"/>
            <a:ext cx="1089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8AD8"/>
                </a:solidFill>
              </a:rPr>
              <a:t>Substrate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D0C719-8CC3-3ED3-C074-484B6979B6A5}"/>
              </a:ext>
            </a:extLst>
          </p:cNvPr>
          <p:cNvSpPr txBox="1"/>
          <p:nvPr/>
        </p:nvSpPr>
        <p:spPr>
          <a:xfrm>
            <a:off x="5419634" y="2456113"/>
            <a:ext cx="1014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4"/>
                </a:solidFill>
              </a:rPr>
              <a:t>Complex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E5A855-FBA4-014B-3551-6DBBB66AB91A}"/>
              </a:ext>
            </a:extLst>
          </p:cNvPr>
          <p:cNvSpPr txBox="1"/>
          <p:nvPr/>
        </p:nvSpPr>
        <p:spPr>
          <a:xfrm>
            <a:off x="8142766" y="2456113"/>
            <a:ext cx="92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Enzyme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83175A-F5F8-21B8-2979-E1B4AAE653D5}"/>
              </a:ext>
            </a:extLst>
          </p:cNvPr>
          <p:cNvSpPr txBox="1"/>
          <p:nvPr/>
        </p:nvSpPr>
        <p:spPr>
          <a:xfrm>
            <a:off x="9560390" y="2456113"/>
            <a:ext cx="933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6"/>
                </a:solidFill>
              </a:rPr>
              <a:t>Product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1CD47E0-3EE7-CD2F-D89B-BCFCA8E17743}"/>
                  </a:ext>
                </a:extLst>
              </p:cNvPr>
              <p:cNvSpPr txBox="1"/>
              <p:nvPr/>
            </p:nvSpPr>
            <p:spPr>
              <a:xfrm>
                <a:off x="4374493" y="1333895"/>
                <a:ext cx="31245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1CD47E0-3EE7-CD2F-D89B-BCFCA8E177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4493" y="1333895"/>
                <a:ext cx="312458" cy="307777"/>
              </a:xfrm>
              <a:prstGeom prst="rect">
                <a:avLst/>
              </a:prstGeom>
              <a:blipFill>
                <a:blip r:embed="rId2"/>
                <a:stretch>
                  <a:fillRect l="-19231" r="-3846" b="-1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C5FDDD5-D084-D10A-A091-F85412AE3B82}"/>
                  </a:ext>
                </a:extLst>
              </p:cNvPr>
              <p:cNvSpPr txBox="1"/>
              <p:nvPr/>
            </p:nvSpPr>
            <p:spPr>
              <a:xfrm>
                <a:off x="4343585" y="2016191"/>
                <a:ext cx="337657" cy="324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pt-BR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</m:acc>
                        </m:e>
                        <m:sub>
                          <m:r>
                            <a:rPr lang="pt-BR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GB" sz="2000" b="1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C5FDDD5-D084-D10A-A091-F85412AE3B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585" y="2016191"/>
                <a:ext cx="337657" cy="324512"/>
              </a:xfrm>
              <a:prstGeom prst="rect">
                <a:avLst/>
              </a:prstGeom>
              <a:blipFill>
                <a:blip r:embed="rId3"/>
                <a:stretch>
                  <a:fillRect l="-22222" t="-14815" r="-7407" b="-148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C1DB2E5-C8F7-8E78-7738-9118AE762727}"/>
                  </a:ext>
                </a:extLst>
              </p:cNvPr>
              <p:cNvSpPr txBox="1"/>
              <p:nvPr/>
            </p:nvSpPr>
            <p:spPr>
              <a:xfrm>
                <a:off x="6992650" y="1518039"/>
                <a:ext cx="337657" cy="324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1" i="1" smtClean="0">
                              <a:solidFill>
                                <a:srgbClr val="FF7E7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pt-BR" sz="2000" b="1" i="1" smtClean="0">
                                  <a:solidFill>
                                    <a:srgbClr val="FF7E7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1" i="1" smtClean="0">
                                  <a:solidFill>
                                    <a:srgbClr val="FF7E79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</m:acc>
                        </m:e>
                        <m:sub>
                          <m:r>
                            <a:rPr lang="pt-BR" sz="2000" b="1" i="1" smtClean="0">
                              <a:solidFill>
                                <a:srgbClr val="FF7E79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GB" sz="2000" b="1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C1DB2E5-C8F7-8E78-7738-9118AE762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2650" y="1518039"/>
                <a:ext cx="337657" cy="324512"/>
              </a:xfrm>
              <a:prstGeom prst="rect">
                <a:avLst/>
              </a:prstGeom>
              <a:blipFill>
                <a:blip r:embed="rId4"/>
                <a:stretch>
                  <a:fillRect l="-18519" t="-19231" r="-11111" b="-153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59FABB95-C088-707D-2F14-DAFD649500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23149" y="1315552"/>
                <a:ext cx="12192000" cy="5542448"/>
              </a:xfrm>
            </p:spPr>
            <p:txBody>
              <a:bodyPr>
                <a:norm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GB" dirty="0"/>
              </a:p>
              <a:p>
                <a:pPr algn="just">
                  <a:lnSpc>
                    <a:spcPct val="150000"/>
                  </a:lnSpc>
                </a:pPr>
                <a:endParaRPr lang="en-GB" dirty="0"/>
              </a:p>
              <a:p>
                <a:pPr algn="just">
                  <a:lnSpc>
                    <a:spcPct val="150000"/>
                  </a:lnSpc>
                </a:pPr>
                <a:r>
                  <a:rPr lang="pt-BR" sz="2000" dirty="0" err="1"/>
                  <a:t>We</a:t>
                </a:r>
                <a:r>
                  <a:rPr lang="pt-BR" sz="2000" dirty="0"/>
                  <a:t> </a:t>
                </a:r>
                <a:r>
                  <a:rPr lang="pt-BR" sz="2000" dirty="0" err="1"/>
                  <a:t>can</a:t>
                </a:r>
                <a:r>
                  <a:rPr lang="pt-BR" sz="2000" dirty="0"/>
                  <a:t> </a:t>
                </a:r>
                <a:r>
                  <a:rPr lang="pt-BR" sz="2000" dirty="0" err="1"/>
                  <a:t>describe</a:t>
                </a:r>
                <a:r>
                  <a:rPr lang="pt-BR" sz="2000" dirty="0"/>
                  <a:t> </a:t>
                </a:r>
                <a:r>
                  <a:rPr lang="pt-BR" sz="2000" dirty="0" err="1"/>
                  <a:t>the</a:t>
                </a:r>
                <a:r>
                  <a:rPr lang="pt-BR" sz="2000" dirty="0"/>
                  <a:t> dynamics </a:t>
                </a:r>
                <a:r>
                  <a:rPr lang="pt-BR" sz="2000" dirty="0" err="1"/>
                  <a:t>of</a:t>
                </a:r>
                <a:r>
                  <a:rPr lang="pt-BR" sz="2000" dirty="0"/>
                  <a:t> </a:t>
                </a:r>
                <a:r>
                  <a:rPr lang="pt-BR" sz="2000" dirty="0" err="1"/>
                  <a:t>the</a:t>
                </a:r>
                <a:r>
                  <a:rPr lang="pt-BR" sz="2000" dirty="0"/>
                  <a:t> </a:t>
                </a:r>
                <a:r>
                  <a:rPr lang="pt-BR" sz="2000" dirty="0" err="1"/>
                  <a:t>process</a:t>
                </a:r>
                <a:r>
                  <a:rPr lang="pt-BR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pt-BR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pt-BR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p>
                                    <m:r>
                                      <a:rPr lang="pt-BR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pt-BR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20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b>
                            <m: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  <m:t>0≤</m:t>
                            </m:r>
                            <m: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pt-BR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  <m:r>
                              <a:rPr lang="pt-BR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f>
                              <m:fPr>
                                <m:ctrlPr>
                                  <a:rPr lang="pt-BR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0≤</m:t>
                        </m:r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pt-BR" sz="2000" dirty="0"/>
                  <a:t> </a:t>
                </a:r>
                <a:r>
                  <a:rPr lang="pt-BR" sz="2000" dirty="0" err="1"/>
                  <a:t>by</a:t>
                </a:r>
                <a:r>
                  <a:rPr lang="pt-BR" sz="2000" dirty="0"/>
                  <a:t>:</a:t>
                </a:r>
              </a:p>
              <a:p>
                <a:pPr algn="just">
                  <a:lnSpc>
                    <a:spcPct val="150000"/>
                  </a:lnSpc>
                </a:pPr>
                <a:endParaRPr lang="pt-BR" sz="2000" dirty="0"/>
              </a:p>
              <a:p>
                <a:pPr algn="just">
                  <a:lnSpc>
                    <a:spcPct val="150000"/>
                  </a:lnSpc>
                </a:pPr>
                <a:endParaRPr lang="pt-BR" sz="2000" dirty="0"/>
              </a:p>
              <a:p>
                <a:pPr algn="just">
                  <a:lnSpc>
                    <a:spcPct val="150000"/>
                  </a:lnSpc>
                </a:pPr>
                <a:r>
                  <a:rPr lang="pt-BR" sz="2000" dirty="0"/>
                  <a:t>The </a:t>
                </a:r>
                <a:r>
                  <a:rPr lang="pt-BR" sz="2000" dirty="0" err="1"/>
                  <a:t>process</a:t>
                </a:r>
                <a:r>
                  <a:rPr lang="pt-BR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≥0</m:t>
                        </m:r>
                      </m:sub>
                    </m:sSub>
                  </m:oMath>
                </a14:m>
                <a:r>
                  <a:rPr lang="pt-BR" sz="2000" dirty="0"/>
                  <a:t> </a:t>
                </a:r>
                <a:r>
                  <a:rPr lang="pt-BR" sz="2000" dirty="0" err="1"/>
                  <a:t>indicates</a:t>
                </a:r>
                <a:r>
                  <a:rPr lang="pt-BR" sz="2000" dirty="0"/>
                  <a:t> </a:t>
                </a:r>
                <a:r>
                  <a:rPr lang="pt-BR" sz="2000" dirty="0" err="1"/>
                  <a:t>the</a:t>
                </a:r>
                <a:r>
                  <a:rPr lang="pt-BR" sz="2000" dirty="0"/>
                  <a:t> </a:t>
                </a:r>
                <a:r>
                  <a:rPr lang="pt-BR" sz="2000" dirty="0" err="1"/>
                  <a:t>fluctuations</a:t>
                </a:r>
                <a:r>
                  <a:rPr lang="pt-BR" sz="2000" dirty="0"/>
                  <a:t> </a:t>
                </a:r>
                <a:r>
                  <a:rPr lang="pt-BR" sz="2000" dirty="0" err="1"/>
                  <a:t>of</a:t>
                </a:r>
                <a:r>
                  <a:rPr lang="pt-BR" sz="2000" dirty="0"/>
                  <a:t> </a:t>
                </a:r>
                <a:r>
                  <a:rPr lang="pt-BR" sz="2000" dirty="0" err="1"/>
                  <a:t>the</a:t>
                </a:r>
                <a:r>
                  <a:rPr lang="pt-BR" sz="2000" dirty="0"/>
                  <a:t> system, </a:t>
                </a:r>
                <a:r>
                  <a:rPr lang="pt-BR" sz="2000" dirty="0" err="1"/>
                  <a:t>and</a:t>
                </a:r>
                <a:r>
                  <a:rPr lang="pt-BR" sz="2000" dirty="0"/>
                  <a:t> it </a:t>
                </a:r>
                <a:r>
                  <a:rPr lang="pt-BR" sz="2000" dirty="0" err="1"/>
                  <a:t>is</a:t>
                </a:r>
                <a:r>
                  <a:rPr lang="pt-BR" sz="2000" dirty="0"/>
                  <a:t> a </a:t>
                </a:r>
                <a:r>
                  <a:rPr lang="pt-BR" sz="2000" dirty="0" err="1"/>
                  <a:t>martingale</a:t>
                </a:r>
                <a:endParaRPr lang="pt-BR" sz="2000" dirty="0"/>
              </a:p>
              <a:p>
                <a:pPr lvl="1" algn="just">
                  <a:lnSpc>
                    <a:spcPct val="150000"/>
                  </a:lnSpc>
                  <a:buFont typeface="Wingdings" pitchFamily="2" charset="2"/>
                  <a:buChar char="Ø"/>
                </a:pPr>
                <a:endParaRPr lang="pt-BR" sz="2000" dirty="0"/>
              </a:p>
            </p:txBody>
          </p:sp>
        </mc:Choice>
        <mc:Fallback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59FABB95-C088-707D-2F14-DAFD649500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23149" y="1315552"/>
                <a:ext cx="12192000" cy="5542448"/>
              </a:xfrm>
              <a:blipFill>
                <a:blip r:embed="rId5"/>
                <a:stretch>
                  <a:fillRect l="-4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2F0CA881-0C84-6E2B-F37A-B8A56B8CE50D}"/>
              </a:ext>
            </a:extLst>
          </p:cNvPr>
          <p:cNvGrpSpPr/>
          <p:nvPr/>
        </p:nvGrpSpPr>
        <p:grpSpPr>
          <a:xfrm>
            <a:off x="2080278" y="3981602"/>
            <a:ext cx="8050312" cy="688330"/>
            <a:chOff x="2937435" y="3204282"/>
            <a:chExt cx="8050312" cy="68833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E571660-9A32-7B48-B960-D7168E313096}"/>
                    </a:ext>
                  </a:extLst>
                </p:cNvPr>
                <p:cNvSpPr txBox="1"/>
                <p:nvPr/>
              </p:nvSpPr>
              <p:spPr>
                <a:xfrm>
                  <a:off x="2937435" y="3204282"/>
                  <a:ext cx="5508303" cy="68833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p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pt-BR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pt-BR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p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pt-BR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pt-BR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pt-BR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</m:sSup>
                        <m:r>
                          <a:rPr lang="pt-BR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pt-BR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pt-BR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)+</m:t>
                        </m:r>
                        <m:nary>
                          <m:naryPr>
                            <m:ctrlP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  <m:e>
                            <m:sSub>
                              <m:sSubPr>
                                <m:ctrlP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pt-BR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pt-BR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p>
                                    <m:r>
                                      <a:rPr lang="pt-BR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pt-BR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2000" b="0" i="1" smtClean="0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</m:e>
                            </m:d>
                            <m: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nary>
                      </m:oMath>
                    </m:oMathPara>
                  </a14:m>
                  <a:endParaRPr lang="en-GB" sz="2000" dirty="0"/>
                </a:p>
              </p:txBody>
            </p:sp>
          </mc:Choice>
          <mc:Fallback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E571660-9A32-7B48-B960-D7168E3130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7435" y="3204282"/>
                  <a:ext cx="5508303" cy="688330"/>
                </a:xfrm>
                <a:prstGeom prst="rect">
                  <a:avLst/>
                </a:prstGeom>
                <a:blipFill>
                  <a:blip r:embed="rId6"/>
                  <a:stretch>
                    <a:fillRect l="-1149" t="-180000" b="-2690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56315F8-5689-4E78-D216-7BE3C3C00DF4}"/>
                </a:ext>
              </a:extLst>
            </p:cNvPr>
            <p:cNvSpPr txBox="1"/>
            <p:nvPr/>
          </p:nvSpPr>
          <p:spPr>
            <a:xfrm>
              <a:off x="8895379" y="3349008"/>
              <a:ext cx="20923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Stochastic Process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33822B3-53EF-097D-CA9B-77925BF86EB4}"/>
                </a:ext>
              </a:extLst>
            </p:cNvPr>
            <p:cNvCxnSpPr>
              <a:cxnSpLocks/>
              <a:stCxn id="6" idx="3"/>
              <a:endCxn id="24" idx="1"/>
            </p:cNvCxnSpPr>
            <p:nvPr/>
          </p:nvCxnSpPr>
          <p:spPr>
            <a:xfrm>
              <a:off x="8445738" y="3548447"/>
              <a:ext cx="449641" cy="616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0944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A1CC4-8512-0F5A-EE49-62C14BA5D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011"/>
            <a:ext cx="12192000" cy="1049517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(Very) Brief Review of Martingales - 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24">
                <a:extLst>
                  <a:ext uri="{FF2B5EF4-FFF2-40B4-BE49-F238E27FC236}">
                    <a16:creationId xmlns:a16="http://schemas.microsoft.com/office/drawing/2014/main" id="{2C8D4DD8-6322-6998-7D92-0FFF5B5894D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1095182"/>
                <a:ext cx="6667499" cy="576281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50000"/>
                  </a:lnSpc>
                </a:pPr>
                <a:r>
                  <a:rPr lang="en-GB" sz="2000" dirty="0"/>
                  <a:t>Consider a probability space </a:t>
                </a:r>
                <a14:m>
                  <m:oMath xmlns:m="http://schemas.openxmlformats.org/officeDocument/2006/math">
                    <m:r>
                      <a:rPr lang="pt-BR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pt-BR" sz="2000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pt-BR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pt-B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  <m:r>
                      <a:rPr lang="pt-B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pt-B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ℙ</m:t>
                    </m:r>
                    <m:r>
                      <a:rPr lang="pt-B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2000" dirty="0"/>
              </a:p>
              <a:p>
                <a:pPr algn="just">
                  <a:lnSpc>
                    <a:spcPct val="150000"/>
                  </a:lnSpc>
                </a:pPr>
                <a:r>
                  <a:rPr lang="en-GB" sz="2000" dirty="0"/>
                  <a:t>A filtration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pt-B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pt-BR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ℱ</m:t>
                                </m:r>
                              </m:e>
                              <m:sub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pt-B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pt-B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≥0</m:t>
                        </m:r>
                      </m:sub>
                    </m:sSub>
                  </m:oMath>
                </a14:m>
                <a:r>
                  <a:rPr lang="en-GB" sz="2000" dirty="0"/>
                  <a:t> of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GB" sz="2000" dirty="0"/>
                  <a:t> can be thought as a family of </a:t>
                </a:r>
                <a14:m>
                  <m:oMath xmlns:m="http://schemas.openxmlformats.org/officeDocument/2006/math">
                    <m:r>
                      <a:rPr lang="pt-BR" sz="20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GB" sz="2000" dirty="0"/>
                  <a:t>-algebras indexed by time such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000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pt-BR" sz="20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pt-BR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pt-BR" sz="2000" b="0" i="1" smtClean="0">
                        <a:latin typeface="Cambria Math" panose="02040503050406030204" pitchFamily="18" charset="0"/>
                      </a:rPr>
                      <m:t>⇒</m:t>
                    </m:r>
                    <m:sSub>
                      <m:sSubPr>
                        <m:ctrlPr>
                          <a:rPr lang="pt-B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pt-B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pt-B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b>
                      <m:sSubPr>
                        <m:ctrlPr>
                          <a:rPr lang="pt-B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pt-B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GB" sz="2000" dirty="0"/>
              </a:p>
              <a:p>
                <a:pPr algn="just">
                  <a:lnSpc>
                    <a:spcPct val="150000"/>
                  </a:lnSpc>
                </a:pPr>
                <a:r>
                  <a:rPr lang="en-GB" sz="2000" dirty="0"/>
                  <a:t>For a more practical point of view, we can think about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pt-B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GB" sz="2000" dirty="0"/>
                  <a:t> as the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GB" sz="2000" dirty="0"/>
                  <a:t>-algebra generated by the events that happened until time </a:t>
                </a:r>
                <a14:m>
                  <m:oMath xmlns:m="http://schemas.openxmlformats.org/officeDocument/2006/math">
                    <m:r>
                      <a:rPr lang="pt-BR" sz="20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GB" sz="2000" dirty="0"/>
              </a:p>
              <a:p>
                <a:pPr algn="just">
                  <a:lnSpc>
                    <a:spcPct val="150000"/>
                  </a:lnSpc>
                </a:pPr>
                <a:r>
                  <a:rPr lang="en-GB" sz="2000" dirty="0"/>
                  <a:t>A </a:t>
                </a:r>
                <a:r>
                  <a:rPr lang="en-GB" sz="2000" b="1" dirty="0">
                    <a:solidFill>
                      <a:schemeClr val="accent1"/>
                    </a:solidFill>
                  </a:rPr>
                  <a:t>Martingale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  <m:d>
                              <m:dPr>
                                <m:ctrlP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≥0</m:t>
                        </m:r>
                      </m:sub>
                    </m:sSub>
                  </m:oMath>
                </a14:m>
                <a:r>
                  <a:rPr lang="en-GB" sz="2000" dirty="0"/>
                  <a:t> is a process such that:</a:t>
                </a:r>
              </a:p>
              <a:p>
                <a:pPr lvl="1" algn="just">
                  <a:lnSpc>
                    <a:spcPct val="150000"/>
                  </a:lnSpc>
                  <a:buFont typeface="Wingdings" pitchFamily="2" charset="2"/>
                  <a:buChar char="ü"/>
                </a:pP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pt-BR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GB" sz="2000" dirty="0"/>
                  <a:t>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pt-B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GB" sz="2000" dirty="0"/>
                  <a:t>-measurable and 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pt-B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pt-B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  <m:d>
                              <m:dPr>
                                <m:ctrlPr>
                                  <a:rPr lang="pt-BR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</m:d>
                    <m:r>
                      <a:rPr lang="pt-B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&lt;∞, ∀</m:t>
                    </m:r>
                    <m:r>
                      <a:rPr lang="pt-B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pt-B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≥0</m:t>
                    </m:r>
                  </m:oMath>
                </a14:m>
                <a:endParaRPr lang="en-GB" sz="2000" dirty="0"/>
              </a:p>
              <a:p>
                <a:pPr lvl="1" algn="just">
                  <a:lnSpc>
                    <a:spcPct val="150000"/>
                  </a:lnSpc>
                  <a:buFont typeface="Wingdings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pt-B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  <m:d>
                          <m:dPr>
                            <m:ctrlPr>
                              <a:rPr lang="pt-B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pt-B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pt-B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pt-B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d>
                    <m:r>
                      <a:rPr lang="pt-B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B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pt-B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pt-B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∀0≤</m:t>
                    </m:r>
                    <m:r>
                      <a:rPr lang="pt-B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pt-B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pt-B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endParaRPr lang="en-GB" sz="2000" dirty="0"/>
              </a:p>
              <a:p>
                <a:pPr algn="just">
                  <a:lnSpc>
                    <a:spcPct val="150000"/>
                  </a:lnSpc>
                </a:pPr>
                <a:r>
                  <a:rPr lang="en-GB" sz="2000" b="1" dirty="0">
                    <a:solidFill>
                      <a:schemeClr val="accent1"/>
                    </a:solidFill>
                  </a:rPr>
                  <a:t>Intuition:</a:t>
                </a:r>
                <a:r>
                  <a:rPr lang="en-GB" sz="2000" dirty="0"/>
                  <a:t> the amount of money a player wins in a fair game, Brownian motion</a:t>
                </a:r>
              </a:p>
            </p:txBody>
          </p:sp>
        </mc:Choice>
        <mc:Fallback>
          <p:sp>
            <p:nvSpPr>
              <p:cNvPr id="10" name="Content Placeholder 24">
                <a:extLst>
                  <a:ext uri="{FF2B5EF4-FFF2-40B4-BE49-F238E27FC236}">
                    <a16:creationId xmlns:a16="http://schemas.microsoft.com/office/drawing/2014/main" id="{2C8D4DD8-6322-6998-7D92-0FFF5B5894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095182"/>
                <a:ext cx="6667499" cy="5762817"/>
              </a:xfrm>
              <a:prstGeom prst="rect">
                <a:avLst/>
              </a:prstGeom>
              <a:blipFill>
                <a:blip r:embed="rId2"/>
                <a:stretch>
                  <a:fillRect l="-760" r="-7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18" name="Picture 2" descr="Bonus Chance - Super Mario Wiki, the Mario encyclopedia">
            <a:extLst>
              <a:ext uri="{FF2B5EF4-FFF2-40B4-BE49-F238E27FC236}">
                <a16:creationId xmlns:a16="http://schemas.microsoft.com/office/drawing/2014/main" id="{74289038-AFED-D867-622E-0966638A7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84" y="2156887"/>
            <a:ext cx="5081132" cy="338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ow to draw Brownian motions in tikz/pgf - TeX - LaTeX Stack Exchange">
            <a:extLst>
              <a:ext uri="{FF2B5EF4-FFF2-40B4-BE49-F238E27FC236}">
                <a16:creationId xmlns:a16="http://schemas.microsoft.com/office/drawing/2014/main" id="{EEA82080-8E24-EFE4-93D7-6A0645C53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812" y="2156887"/>
            <a:ext cx="4839076" cy="356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45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A1CC4-8512-0F5A-EE49-62C14BA5D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011"/>
            <a:ext cx="12192000" cy="1049517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(Very) Brief Review of Martingales – II </a:t>
            </a:r>
          </a:p>
        </p:txBody>
      </p:sp>
      <p:sp>
        <p:nvSpPr>
          <p:cNvPr id="10" name="Content Placeholder 24">
            <a:extLst>
              <a:ext uri="{FF2B5EF4-FFF2-40B4-BE49-F238E27FC236}">
                <a16:creationId xmlns:a16="http://schemas.microsoft.com/office/drawing/2014/main" id="{2C8D4DD8-6322-6998-7D92-0FFF5B5894DF}"/>
              </a:ext>
            </a:extLst>
          </p:cNvPr>
          <p:cNvSpPr txBox="1">
            <a:spLocks/>
          </p:cNvSpPr>
          <p:nvPr/>
        </p:nvSpPr>
        <p:spPr>
          <a:xfrm>
            <a:off x="0" y="1095182"/>
            <a:ext cx="12192000" cy="5762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GB" sz="2000" dirty="0"/>
              <a:t>There are really nice estimates regarding martingales</a:t>
            </a:r>
          </a:p>
          <a:p>
            <a:pPr algn="just">
              <a:lnSpc>
                <a:spcPct val="150000"/>
              </a:lnSpc>
            </a:pPr>
            <a:r>
              <a:rPr lang="en-GB" sz="2000" dirty="0"/>
              <a:t>A particular case of the optional stopping theorem says that:</a:t>
            </a:r>
          </a:p>
          <a:p>
            <a:pPr algn="just">
              <a:lnSpc>
                <a:spcPct val="150000"/>
              </a:lnSpc>
            </a:pPr>
            <a:endParaRPr lang="en-GB" sz="2000" dirty="0"/>
          </a:p>
          <a:p>
            <a:pPr algn="just">
              <a:lnSpc>
                <a:spcPct val="150000"/>
              </a:lnSpc>
            </a:pPr>
            <a:r>
              <a:rPr lang="en-GB" sz="2000" dirty="0"/>
              <a:t>For example, Doob’s L2 Inequality shows that: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GB" sz="2000" dirty="0"/>
          </a:p>
          <a:p>
            <a:pPr algn="just">
              <a:lnSpc>
                <a:spcPct val="150000"/>
              </a:lnSpc>
            </a:pPr>
            <a:endParaRPr lang="en-GB" sz="2000" dirty="0"/>
          </a:p>
          <a:p>
            <a:pPr algn="just">
              <a:lnSpc>
                <a:spcPct val="150000"/>
              </a:lnSpc>
            </a:pPr>
            <a:endParaRPr lang="en-GB" sz="2000" dirty="0"/>
          </a:p>
          <a:p>
            <a:pPr algn="just">
              <a:lnSpc>
                <a:spcPct val="150000"/>
              </a:lnSpc>
            </a:pPr>
            <a:endParaRPr lang="en-GB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99636DC-444B-7543-FCF3-B3C4DA5096EF}"/>
                  </a:ext>
                </a:extLst>
              </p:cNvPr>
              <p:cNvSpPr txBox="1"/>
              <p:nvPr/>
            </p:nvSpPr>
            <p:spPr>
              <a:xfrm>
                <a:off x="3452732" y="3479380"/>
                <a:ext cx="4027449" cy="5770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pt-B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limLow>
                            <m:limLow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pt-BR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sup</m:t>
                              </m:r>
                            </m:e>
                            <m:lim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0≤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lim>
                          </m:limLow>
                          <m:sSub>
                            <m:sSub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pt-B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pt-BR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pt-BR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pt-BR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e>
                                        <m:sup>
                                          <m:r>
                                            <a:rPr lang="pt-BR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sup>
                                      </m:sSup>
                                      <m:d>
                                        <m:dPr>
                                          <m:ctrlPr>
                                            <a:rPr lang="pt-BR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pt-BR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pt-B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≲</m:t>
                      </m:r>
                      <m:r>
                        <a:rPr lang="pt-BR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pt-B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pt-BR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pt-B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pt-BR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pt-BR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pt-BR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e>
                                        <m:sup>
                                          <m:r>
                                            <a:rPr lang="pt-BR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sup>
                                      </m:sSup>
                                      <m:d>
                                        <m:dPr>
                                          <m:ctrlPr>
                                            <a:rPr lang="pt-BR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pt-BR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pt-B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99636DC-444B-7543-FCF3-B3C4DA5096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2732" y="3479380"/>
                <a:ext cx="4027449" cy="577017"/>
              </a:xfrm>
              <a:prstGeom prst="rect">
                <a:avLst/>
              </a:prstGeom>
              <a:blipFill>
                <a:blip r:embed="rId2"/>
                <a:stretch>
                  <a:fillRect l="-943" b="-108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EC6C18F-EAF9-313B-F6AF-7EF430327A37}"/>
                  </a:ext>
                </a:extLst>
              </p:cNvPr>
              <p:cNvSpPr txBox="1"/>
              <p:nvPr/>
            </p:nvSpPr>
            <p:spPr>
              <a:xfrm>
                <a:off x="3944470" y="2404182"/>
                <a:ext cx="304397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pt-B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pt-B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pt-B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  <m:d>
                            <m:d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pt-B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,∀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≥0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EC6C18F-EAF9-313B-F6AF-7EF430327A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4470" y="2404182"/>
                <a:ext cx="3043975" cy="307777"/>
              </a:xfrm>
              <a:prstGeom prst="rect">
                <a:avLst/>
              </a:prstGeom>
              <a:blipFill>
                <a:blip r:embed="rId3"/>
                <a:stretch>
                  <a:fillRect l="-1245" r="-1245" b="-3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68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A1CC4-8512-0F5A-EE49-62C14BA5D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011"/>
            <a:ext cx="12192000" cy="1049517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An Exponential Martingale Estimate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24">
                <a:extLst>
                  <a:ext uri="{FF2B5EF4-FFF2-40B4-BE49-F238E27FC236}">
                    <a16:creationId xmlns:a16="http://schemas.microsoft.com/office/drawing/2014/main" id="{2C8D4DD8-6322-6998-7D92-0FFF5B5894D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1095182"/>
                <a:ext cx="12192000" cy="576281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50000"/>
                  </a:lnSpc>
                </a:pPr>
                <a:r>
                  <a:rPr lang="en-GB" sz="2000" dirty="0"/>
                  <a:t>It is possible to construct an exponential martingale based on our Markov process and verify that (see Darling and Norris 2008):</a:t>
                </a:r>
              </a:p>
              <a:p>
                <a:pPr marL="0" indent="0" algn="just">
                  <a:lnSpc>
                    <a:spcPct val="150000"/>
                  </a:lnSpc>
                  <a:buNone/>
                </a:pPr>
                <a:r>
                  <a:rPr lang="en-GB" sz="2000" b="1" dirty="0">
                    <a:solidFill>
                      <a:schemeClr val="accent1"/>
                    </a:solidFill>
                  </a:rPr>
                  <a:t>Lemma:</a:t>
                </a:r>
                <a:r>
                  <a:rPr lang="en-GB" sz="2000" dirty="0"/>
                  <a:t> For </a:t>
                </a:r>
                <a14:m>
                  <m:oMath xmlns:m="http://schemas.openxmlformats.org/officeDocument/2006/math">
                    <m:r>
                      <a:rPr lang="pt-BR" sz="2000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pt-BR" sz="20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GB" sz="2000" dirty="0"/>
                  <a:t> sufficiently small, for all </a:t>
                </a:r>
                <a14:m>
                  <m:oMath xmlns:m="http://schemas.openxmlformats.org/officeDocument/2006/math">
                    <m:r>
                      <a:rPr lang="pt-BR" sz="20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pt-BR" sz="20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pt-B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  <m:r>
                      <a:rPr lang="pt-BR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GB" sz="2000" dirty="0"/>
                  <a:t> we have:</a:t>
                </a:r>
              </a:p>
              <a:p>
                <a:pPr marL="0" indent="0" algn="just">
                  <a:lnSpc>
                    <a:spcPct val="150000"/>
                  </a:lnSpc>
                  <a:buNone/>
                </a:pPr>
                <a:endParaRPr lang="en-GB" sz="2000" dirty="0"/>
              </a:p>
              <a:p>
                <a:pPr marL="0" indent="0" algn="just">
                  <a:lnSpc>
                    <a:spcPct val="150000"/>
                  </a:lnSpc>
                  <a:buNone/>
                </a:pPr>
                <a:endParaRPr lang="en-GB" sz="2000" dirty="0"/>
              </a:p>
              <a:p>
                <a:pPr marL="0" indent="0" algn="just">
                  <a:lnSpc>
                    <a:spcPct val="150000"/>
                  </a:lnSpc>
                  <a:buNone/>
                </a:pPr>
                <a:r>
                  <a:rPr lang="en-GB" sz="2000" dirty="0"/>
                  <a:t>where:</a:t>
                </a:r>
              </a:p>
              <a:p>
                <a:pPr algn="just">
                  <a:lnSpc>
                    <a:spcPct val="150000"/>
                  </a:lnSpc>
                </a:pPr>
                <a:endParaRPr lang="en-GB" sz="2000" dirty="0"/>
              </a:p>
              <a:p>
                <a:pPr algn="just">
                  <a:lnSpc>
                    <a:spcPct val="150000"/>
                  </a:lnSpc>
                </a:pPr>
                <a:endParaRPr lang="en-GB" sz="2000" dirty="0"/>
              </a:p>
              <a:p>
                <a:pPr algn="just">
                  <a:lnSpc>
                    <a:spcPct val="150000"/>
                  </a:lnSpc>
                </a:pPr>
                <a:endParaRPr lang="en-GB" sz="2000" dirty="0"/>
              </a:p>
            </p:txBody>
          </p:sp>
        </mc:Choice>
        <mc:Fallback>
          <p:sp>
            <p:nvSpPr>
              <p:cNvPr id="10" name="Content Placeholder 24">
                <a:extLst>
                  <a:ext uri="{FF2B5EF4-FFF2-40B4-BE49-F238E27FC236}">
                    <a16:creationId xmlns:a16="http://schemas.microsoft.com/office/drawing/2014/main" id="{2C8D4DD8-6322-6998-7D92-0FFF5B5894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095182"/>
                <a:ext cx="12192000" cy="5762817"/>
              </a:xfrm>
              <a:prstGeom prst="rect">
                <a:avLst/>
              </a:prstGeom>
              <a:blipFill>
                <a:blip r:embed="rId2"/>
                <a:stretch>
                  <a:fillRect l="-520" r="-4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992BC80-8BE9-3B2F-75F1-989F534BCE4D}"/>
                  </a:ext>
                </a:extLst>
              </p:cNvPr>
              <p:cNvSpPr txBox="1"/>
              <p:nvPr/>
            </p:nvSpPr>
            <p:spPr>
              <a:xfrm>
                <a:off x="3404942" y="2876183"/>
                <a:ext cx="5043817" cy="7042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ℙ</m:t>
                      </m:r>
                      <m:d>
                        <m:dPr>
                          <m:begChr m:val="["/>
                          <m:endChr m:val="]"/>
                          <m:ctrlPr>
                            <a:rPr lang="pt-B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limLow>
                                <m:limLowPr>
                                  <m:ctrlPr>
                                    <a:rPr lang="pt-B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pt-BR" sz="20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sup</m:t>
                                  </m:r>
                                </m:e>
                                <m:lim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0≤</m:t>
                                  </m:r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≤</m:t>
                                  </m:r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lim>
                              </m:limLow>
                              <m:sSub>
                                <m:sSubPr>
                                  <m:ctrlPr>
                                    <a:rPr lang="pt-B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pt-BR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pt-BR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pt-BR" sz="20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pt-BR" sz="20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𝑀</m:t>
                                              </m:r>
                                            </m:e>
                                            <m:sup>
                                              <m:r>
                                                <a:rPr lang="pt-BR" sz="20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𝑁</m:t>
                                              </m:r>
                                            </m:sup>
                                          </m:sSup>
                                          <m:d>
                                            <m:dPr>
                                              <m:ctrlPr>
                                                <a:rPr lang="pt-BR" sz="20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pt-BR" sz="20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</m:d>
                                </m:e>
                                <m:sub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b>
                              </m:s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</m:d>
                        </m:e>
                      </m:d>
                      <m:r>
                        <a:rPr lang="pt-B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≤4</m:t>
                      </m:r>
                      <m:func>
                        <m:funcPr>
                          <m:ctrlPr>
                            <a:rPr lang="pt-B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pt-B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pt-BR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t-BR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p>
                                      <m:r>
                                        <a:rPr lang="pt-BR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pt-BR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pt-BR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  <m:r>
                            <a:rPr lang="pt-B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</m:e>
                      </m:func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992BC80-8BE9-3B2F-75F1-989F534BC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4942" y="2876183"/>
                <a:ext cx="5043817" cy="704295"/>
              </a:xfrm>
              <a:prstGeom prst="rect">
                <a:avLst/>
              </a:prstGeom>
              <a:blipFill>
                <a:blip r:embed="rId3"/>
                <a:stretch>
                  <a:fillRect l="-754" b="-107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F85FCA-5FE3-5F4C-0A75-8B62F0A48C39}"/>
                  </a:ext>
                </a:extLst>
              </p:cNvPr>
              <p:cNvSpPr txBox="1"/>
              <p:nvPr/>
            </p:nvSpPr>
            <p:spPr>
              <a:xfrm>
                <a:off x="3852067" y="4242884"/>
                <a:ext cx="4078168" cy="8300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d>
                            <m:d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BR" sz="2000" i="1" smtClean="0">
                                          <a:solidFill>
                                            <a:srgbClr val="FF8AD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000" i="1">
                                          <a:solidFill>
                                            <a:srgbClr val="FF8AD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pt-BR" sz="2000" i="1">
                                          <a:solidFill>
                                            <a:srgbClr val="FF8AD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pt-BR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BR" sz="200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num>
                                    <m:den>
                                      <m:r>
                                        <a:rPr lang="pt-BR" sz="2000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BR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pt-BR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∨</m:t>
                                  </m:r>
                                  <m:sSub>
                                    <m:sSubPr>
                                      <m:ctrlPr>
                                        <a:rPr lang="pt-BR" sz="2000" b="0" i="1" smtClean="0">
                                          <a:solidFill>
                                            <a:srgbClr val="FF7E7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000" b="0" i="1" smtClean="0">
                                          <a:solidFill>
                                            <a:srgbClr val="FF7E7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pt-BR" sz="2000" b="0" i="1" smtClean="0">
                                          <a:solidFill>
                                            <a:srgbClr val="FF7E7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F85FCA-5FE3-5F4C-0A75-8B62F0A48C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2067" y="4242884"/>
                <a:ext cx="4078168" cy="830035"/>
              </a:xfrm>
              <a:prstGeom prst="rect">
                <a:avLst/>
              </a:prstGeom>
              <a:blipFill>
                <a:blip r:embed="rId4"/>
                <a:stretch>
                  <a:fillRect l="-311" b="-90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E0C2A82-FDF0-5FEC-BC2B-2E47BB1C9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6780" y="5431818"/>
            <a:ext cx="7838439" cy="12746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82EF10-FC14-DB1E-AE92-AD2FE10870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9906" y="3829824"/>
            <a:ext cx="3286601" cy="131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1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A1CC4-8512-0F5A-EE49-62C14BA5D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011"/>
            <a:ext cx="12192000" cy="1325563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Rewriting our Problem</a:t>
            </a:r>
          </a:p>
        </p:txBody>
      </p:sp>
      <p:sp>
        <p:nvSpPr>
          <p:cNvPr id="3" name="Pie 2">
            <a:extLst>
              <a:ext uri="{FF2B5EF4-FFF2-40B4-BE49-F238E27FC236}">
                <a16:creationId xmlns:a16="http://schemas.microsoft.com/office/drawing/2014/main" id="{5586888B-201A-DB8E-2A0A-81A073E270FB}"/>
              </a:ext>
            </a:extLst>
          </p:cNvPr>
          <p:cNvSpPr>
            <a:spLocks noChangeAspect="1"/>
          </p:cNvSpPr>
          <p:nvPr/>
        </p:nvSpPr>
        <p:spPr>
          <a:xfrm>
            <a:off x="1504712" y="1415304"/>
            <a:ext cx="914400" cy="914400"/>
          </a:xfrm>
          <a:prstGeom prst="p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762959-9608-CD18-4866-E2AA724DD927}"/>
              </a:ext>
            </a:extLst>
          </p:cNvPr>
          <p:cNvSpPr txBox="1"/>
          <p:nvPr/>
        </p:nvSpPr>
        <p:spPr>
          <a:xfrm>
            <a:off x="2604306" y="161089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+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3A0F46-48EE-FB66-375B-B68E868E10D8}"/>
              </a:ext>
            </a:extLst>
          </p:cNvPr>
          <p:cNvSpPr>
            <a:spLocks noChangeAspect="1"/>
          </p:cNvSpPr>
          <p:nvPr/>
        </p:nvSpPr>
        <p:spPr>
          <a:xfrm>
            <a:off x="3153702" y="1643904"/>
            <a:ext cx="457200" cy="457200"/>
          </a:xfrm>
          <a:prstGeom prst="rect">
            <a:avLst/>
          </a:prstGeom>
          <a:solidFill>
            <a:srgbClr val="FF8AD8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EC2B460-A578-4FF0-3AE7-0EB8914272E1}"/>
              </a:ext>
            </a:extLst>
          </p:cNvPr>
          <p:cNvCxnSpPr/>
          <p:nvPr/>
        </p:nvCxnSpPr>
        <p:spPr>
          <a:xfrm>
            <a:off x="3993269" y="1671928"/>
            <a:ext cx="1044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3780810-C3F8-8027-9687-CBDCA108489E}"/>
              </a:ext>
            </a:extLst>
          </p:cNvPr>
          <p:cNvCxnSpPr/>
          <p:nvPr/>
        </p:nvCxnSpPr>
        <p:spPr>
          <a:xfrm>
            <a:off x="3993268" y="1997948"/>
            <a:ext cx="1044000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e 9">
            <a:extLst>
              <a:ext uri="{FF2B5EF4-FFF2-40B4-BE49-F238E27FC236}">
                <a16:creationId xmlns:a16="http://schemas.microsoft.com/office/drawing/2014/main" id="{966993B3-00D4-666B-F26F-2FC53F4C07A7}"/>
              </a:ext>
            </a:extLst>
          </p:cNvPr>
          <p:cNvSpPr>
            <a:spLocks noChangeAspect="1"/>
          </p:cNvSpPr>
          <p:nvPr/>
        </p:nvSpPr>
        <p:spPr>
          <a:xfrm>
            <a:off x="5419634" y="1415304"/>
            <a:ext cx="914400" cy="914400"/>
          </a:xfrm>
          <a:prstGeom prst="pi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9612E8-1A19-D284-39CE-5FB404F4FC69}"/>
              </a:ext>
            </a:extLst>
          </p:cNvPr>
          <p:cNvSpPr>
            <a:spLocks noChangeAspect="1"/>
          </p:cNvSpPr>
          <p:nvPr/>
        </p:nvSpPr>
        <p:spPr>
          <a:xfrm>
            <a:off x="5876834" y="1415304"/>
            <a:ext cx="457200" cy="457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1C2E4DB-F897-081D-8AE5-C584E88FFBE7}"/>
              </a:ext>
            </a:extLst>
          </p:cNvPr>
          <p:cNvCxnSpPr/>
          <p:nvPr/>
        </p:nvCxnSpPr>
        <p:spPr>
          <a:xfrm>
            <a:off x="6692099" y="1872504"/>
            <a:ext cx="1044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e 12">
            <a:extLst>
              <a:ext uri="{FF2B5EF4-FFF2-40B4-BE49-F238E27FC236}">
                <a16:creationId xmlns:a16="http://schemas.microsoft.com/office/drawing/2014/main" id="{B2C1F6C5-BC21-7A07-DB1D-27F8ADB326C8}"/>
              </a:ext>
            </a:extLst>
          </p:cNvPr>
          <p:cNvSpPr>
            <a:spLocks noChangeAspect="1"/>
          </p:cNvSpPr>
          <p:nvPr/>
        </p:nvSpPr>
        <p:spPr>
          <a:xfrm>
            <a:off x="8142766" y="1415304"/>
            <a:ext cx="914400" cy="914400"/>
          </a:xfrm>
          <a:prstGeom prst="p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D6945C-E50A-4E39-0094-0E2D2722C8EE}"/>
              </a:ext>
            </a:extLst>
          </p:cNvPr>
          <p:cNvSpPr txBox="1"/>
          <p:nvPr/>
        </p:nvSpPr>
        <p:spPr>
          <a:xfrm>
            <a:off x="9242360" y="161089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+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3541D2-7152-66F3-2795-DACB070DE080}"/>
              </a:ext>
            </a:extLst>
          </p:cNvPr>
          <p:cNvSpPr>
            <a:spLocks noChangeAspect="1"/>
          </p:cNvSpPr>
          <p:nvPr/>
        </p:nvSpPr>
        <p:spPr>
          <a:xfrm>
            <a:off x="9791756" y="1643904"/>
            <a:ext cx="457200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0F5B04-1E37-8FAE-238E-465FD4D85A65}"/>
              </a:ext>
            </a:extLst>
          </p:cNvPr>
          <p:cNvSpPr txBox="1"/>
          <p:nvPr/>
        </p:nvSpPr>
        <p:spPr>
          <a:xfrm>
            <a:off x="1507131" y="2456113"/>
            <a:ext cx="92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Enzyme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37FF2B-E0C2-F774-7249-AA953A83F06B}"/>
              </a:ext>
            </a:extLst>
          </p:cNvPr>
          <p:cNvSpPr txBox="1"/>
          <p:nvPr/>
        </p:nvSpPr>
        <p:spPr>
          <a:xfrm>
            <a:off x="2846866" y="2456113"/>
            <a:ext cx="1089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8AD8"/>
                </a:solidFill>
              </a:rPr>
              <a:t>Substrate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D0C719-8CC3-3ED3-C074-484B6979B6A5}"/>
              </a:ext>
            </a:extLst>
          </p:cNvPr>
          <p:cNvSpPr txBox="1"/>
          <p:nvPr/>
        </p:nvSpPr>
        <p:spPr>
          <a:xfrm>
            <a:off x="5419634" y="2456113"/>
            <a:ext cx="1014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4"/>
                </a:solidFill>
              </a:rPr>
              <a:t>Complex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E5A855-FBA4-014B-3551-6DBBB66AB91A}"/>
              </a:ext>
            </a:extLst>
          </p:cNvPr>
          <p:cNvSpPr txBox="1"/>
          <p:nvPr/>
        </p:nvSpPr>
        <p:spPr>
          <a:xfrm>
            <a:off x="8142766" y="2456113"/>
            <a:ext cx="92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Enzyme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83175A-F5F8-21B8-2979-E1B4AAE653D5}"/>
              </a:ext>
            </a:extLst>
          </p:cNvPr>
          <p:cNvSpPr txBox="1"/>
          <p:nvPr/>
        </p:nvSpPr>
        <p:spPr>
          <a:xfrm>
            <a:off x="9560390" y="2456113"/>
            <a:ext cx="933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6"/>
                </a:solidFill>
              </a:rPr>
              <a:t>Product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1CD47E0-3EE7-CD2F-D89B-BCFCA8E17743}"/>
                  </a:ext>
                </a:extLst>
              </p:cNvPr>
              <p:cNvSpPr txBox="1"/>
              <p:nvPr/>
            </p:nvSpPr>
            <p:spPr>
              <a:xfrm>
                <a:off x="4374493" y="1333895"/>
                <a:ext cx="31245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1CD47E0-3EE7-CD2F-D89B-BCFCA8E177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4493" y="1333895"/>
                <a:ext cx="312458" cy="307777"/>
              </a:xfrm>
              <a:prstGeom prst="rect">
                <a:avLst/>
              </a:prstGeom>
              <a:blipFill>
                <a:blip r:embed="rId2"/>
                <a:stretch>
                  <a:fillRect l="-19231" r="-3846" b="-1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C5FDDD5-D084-D10A-A091-F85412AE3B82}"/>
                  </a:ext>
                </a:extLst>
              </p:cNvPr>
              <p:cNvSpPr txBox="1"/>
              <p:nvPr/>
            </p:nvSpPr>
            <p:spPr>
              <a:xfrm>
                <a:off x="4343585" y="2016191"/>
                <a:ext cx="337657" cy="324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pt-BR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</m:acc>
                        </m:e>
                        <m:sub>
                          <m:r>
                            <a:rPr lang="pt-BR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GB" sz="2000" b="1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C5FDDD5-D084-D10A-A091-F85412AE3B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585" y="2016191"/>
                <a:ext cx="337657" cy="324512"/>
              </a:xfrm>
              <a:prstGeom prst="rect">
                <a:avLst/>
              </a:prstGeom>
              <a:blipFill>
                <a:blip r:embed="rId3"/>
                <a:stretch>
                  <a:fillRect l="-22222" t="-14815" r="-7407" b="-148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C1DB2E5-C8F7-8E78-7738-9118AE762727}"/>
                  </a:ext>
                </a:extLst>
              </p:cNvPr>
              <p:cNvSpPr txBox="1"/>
              <p:nvPr/>
            </p:nvSpPr>
            <p:spPr>
              <a:xfrm>
                <a:off x="6992650" y="1518039"/>
                <a:ext cx="337657" cy="324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1" i="1" smtClean="0">
                              <a:solidFill>
                                <a:srgbClr val="FF7E7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pt-BR" sz="2000" b="1" i="1" smtClean="0">
                                  <a:solidFill>
                                    <a:srgbClr val="FF7E7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1" i="1" smtClean="0">
                                  <a:solidFill>
                                    <a:srgbClr val="FF7E79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</m:acc>
                        </m:e>
                        <m:sub>
                          <m:r>
                            <a:rPr lang="pt-BR" sz="2000" b="1" i="1" smtClean="0">
                              <a:solidFill>
                                <a:srgbClr val="FF7E79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GB" sz="2000" b="1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C1DB2E5-C8F7-8E78-7738-9118AE762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2650" y="1518039"/>
                <a:ext cx="337657" cy="324512"/>
              </a:xfrm>
              <a:prstGeom prst="rect">
                <a:avLst/>
              </a:prstGeom>
              <a:blipFill>
                <a:blip r:embed="rId4"/>
                <a:stretch>
                  <a:fillRect l="-18519" t="-19231" r="-11111" b="-153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59FABB95-C088-707D-2F14-DAFD64950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149" y="1315552"/>
            <a:ext cx="12192000" cy="554244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pt-BR" sz="2000" dirty="0"/>
          </a:p>
          <a:p>
            <a:pPr lvl="1" algn="just">
              <a:lnSpc>
                <a:spcPct val="150000"/>
              </a:lnSpc>
              <a:buFont typeface="Wingdings" pitchFamily="2" charset="2"/>
              <a:buChar char="Ø"/>
            </a:pPr>
            <a:endParaRPr lang="pt-BR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F0CA881-0C84-6E2B-F37A-B8A56B8CE50D}"/>
              </a:ext>
            </a:extLst>
          </p:cNvPr>
          <p:cNvGrpSpPr/>
          <p:nvPr/>
        </p:nvGrpSpPr>
        <p:grpSpPr>
          <a:xfrm>
            <a:off x="2070844" y="3568267"/>
            <a:ext cx="8050312" cy="688330"/>
            <a:chOff x="2937435" y="3204282"/>
            <a:chExt cx="8050312" cy="68833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E571660-9A32-7B48-B960-D7168E313096}"/>
                    </a:ext>
                  </a:extLst>
                </p:cNvPr>
                <p:cNvSpPr txBox="1"/>
                <p:nvPr/>
              </p:nvSpPr>
              <p:spPr>
                <a:xfrm>
                  <a:off x="2937435" y="3204282"/>
                  <a:ext cx="5508303" cy="68833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p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pt-BR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pt-BR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p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pt-BR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pt-BR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pt-BR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</m:sSup>
                        <m:r>
                          <a:rPr lang="pt-B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pt-B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pt-B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)+</m:t>
                        </m:r>
                        <m:nary>
                          <m:naryPr>
                            <m:ctrlP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  <m:e>
                            <m:sSub>
                              <m:sSubPr>
                                <m:ctrlP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pt-BR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pt-BR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p>
                                    <m:r>
                                      <a:rPr lang="pt-BR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pt-BR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2000" b="0" i="1" smtClean="0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</m:e>
                            </m:d>
                            <m: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nary>
                      </m:oMath>
                    </m:oMathPara>
                  </a14:m>
                  <a:endParaRPr lang="en-GB" sz="2000" dirty="0"/>
                </a:p>
              </p:txBody>
            </p:sp>
          </mc:Choice>
          <mc:Fallback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E571660-9A32-7B48-B960-D7168E3130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7435" y="3204282"/>
                  <a:ext cx="5508303" cy="688330"/>
                </a:xfrm>
                <a:prstGeom prst="rect">
                  <a:avLst/>
                </a:prstGeom>
                <a:blipFill>
                  <a:blip r:embed="rId5"/>
                  <a:stretch>
                    <a:fillRect l="-1382" t="-176786" b="-26428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56315F8-5689-4E78-D216-7BE3C3C00DF4}"/>
                </a:ext>
              </a:extLst>
            </p:cNvPr>
            <p:cNvSpPr txBox="1"/>
            <p:nvPr/>
          </p:nvSpPr>
          <p:spPr>
            <a:xfrm>
              <a:off x="8895379" y="3349008"/>
              <a:ext cx="20923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Stochastic Process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33822B3-53EF-097D-CA9B-77925BF86EB4}"/>
                </a:ext>
              </a:extLst>
            </p:cNvPr>
            <p:cNvCxnSpPr>
              <a:cxnSpLocks/>
              <a:stCxn id="6" idx="3"/>
              <a:endCxn id="24" idx="1"/>
            </p:cNvCxnSpPr>
            <p:nvPr/>
          </p:nvCxnSpPr>
          <p:spPr>
            <a:xfrm>
              <a:off x="8445738" y="3548447"/>
              <a:ext cx="449641" cy="616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04ED6E6-159A-4E6C-8C7C-33FF88739F50}"/>
              </a:ext>
            </a:extLst>
          </p:cNvPr>
          <p:cNvGrpSpPr/>
          <p:nvPr/>
        </p:nvGrpSpPr>
        <p:grpSpPr>
          <a:xfrm>
            <a:off x="1946160" y="4482014"/>
            <a:ext cx="6788435" cy="688330"/>
            <a:chOff x="3007690" y="3929691"/>
            <a:chExt cx="6788435" cy="68833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685E6A4E-8344-5683-B3D9-8E0B1CD90BE1}"/>
                    </a:ext>
                  </a:extLst>
                </p:cNvPr>
                <p:cNvSpPr txBox="1"/>
                <p:nvPr/>
              </p:nvSpPr>
              <p:spPr>
                <a:xfrm>
                  <a:off x="3007690" y="3929691"/>
                  <a:ext cx="5864491" cy="68833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d>
                              <m:dPr>
                                <m:ctrlP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pt-BR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                    </m:t>
                        </m:r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+ </m:t>
                        </m:r>
                        <m:nary>
                          <m:naryPr>
                            <m:ctrlP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  <m:e>
                            <m: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d>
                              <m:dPr>
                                <m:ctrlP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pt-BR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2000" b="0" i="1" smtClean="0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  <m: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nary>
                      </m:oMath>
                    </m:oMathPara>
                  </a14:m>
                  <a:endParaRPr lang="en-GB" sz="2000" dirty="0"/>
                </a:p>
              </p:txBody>
            </p:sp>
          </mc:Choice>
          <mc:Fallback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685E6A4E-8344-5683-B3D9-8E0B1CD90B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7690" y="3929691"/>
                  <a:ext cx="5864491" cy="688330"/>
                </a:xfrm>
                <a:prstGeom prst="rect">
                  <a:avLst/>
                </a:prstGeom>
                <a:blipFill>
                  <a:blip r:embed="rId6"/>
                  <a:stretch>
                    <a:fillRect t="-176786" b="-2625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F304F7A-AF0D-E5B2-9FBD-B4F2E2045919}"/>
                </a:ext>
              </a:extLst>
            </p:cNvPr>
            <p:cNvCxnSpPr>
              <a:cxnSpLocks/>
              <a:stCxn id="28" idx="3"/>
              <a:endCxn id="30" idx="1"/>
            </p:cNvCxnSpPr>
            <p:nvPr/>
          </p:nvCxnSpPr>
          <p:spPr>
            <a:xfrm>
              <a:off x="8872181" y="4273856"/>
              <a:ext cx="332115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87B2E95-7A9B-1949-A4BB-E8E8C37B2A39}"/>
                </a:ext>
              </a:extLst>
            </p:cNvPr>
            <p:cNvSpPr txBox="1"/>
            <p:nvPr/>
          </p:nvSpPr>
          <p:spPr>
            <a:xfrm>
              <a:off x="9204296" y="4089190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ODE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4D53C6D-2E29-AD84-6E09-AA4AB1D69842}"/>
                  </a:ext>
                </a:extLst>
              </p:cNvPr>
              <p:cNvSpPr txBox="1"/>
              <p:nvPr/>
            </p:nvSpPr>
            <p:spPr>
              <a:xfrm>
                <a:off x="-110925" y="5574682"/>
                <a:ext cx="6230470" cy="8976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800" b="0" i="1" smtClean="0">
                          <a:latin typeface="Cambria Math" panose="02040503050406030204" pitchFamily="18" charset="0"/>
                        </a:rPr>
                        <m:t>𝑏</m:t>
                      </m:r>
                      <m:d>
                        <m:dPr>
                          <m:ctrlPr>
                            <a:rPr lang="pt-BR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d>
                            <m:dPr>
                              <m:ctrlPr>
                                <a:rPr lang="pt-B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18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pt-BR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BR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pt-B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sSub>
                                <m:sSubPr>
                                  <m:ctrlPr>
                                    <a:rPr lang="pt-BR" sz="1800" b="0" i="1" smtClean="0">
                                      <a:solidFill>
                                        <a:srgbClr val="FF7E7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800" b="0" i="1" smtClean="0">
                                      <a:solidFill>
                                        <a:srgbClr val="FF7E79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pt-BR" sz="1800" b="0" i="1" smtClean="0">
                                      <a:solidFill>
                                        <a:srgbClr val="FF7E79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pt-BR" sz="1800" b="0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pt-BR" sz="1800" b="0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sz="1800" b="0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pt-BR" sz="1800" b="0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f>
                                <m:fPr>
                                  <m:ctrlPr>
                                    <a:rPr lang="pt-B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pt-BR" sz="18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8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pt-BR" sz="18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pt-BR" sz="1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pt-BR" sz="1800" b="0" i="1" smtClean="0">
                                          <a:solidFill>
                                            <a:srgbClr val="FF7E7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800" b="0" i="1" smtClean="0">
                                          <a:solidFill>
                                            <a:srgbClr val="FF7E7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pt-BR" sz="1800" b="0" i="1" smtClean="0">
                                          <a:solidFill>
                                            <a:srgbClr val="FF7E7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8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pt-BR" sz="18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pt-BR" sz="1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BR" sz="1800" b="0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d>
                                <m:dPr>
                                  <m:ctrlPr>
                                    <a:rPr lang="pt-BR" sz="1800" b="0" i="1" smtClean="0">
                                      <a:solidFill>
                                        <a:srgbClr val="FF8AD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1800" b="0" i="1" smtClean="0">
                                      <a:solidFill>
                                        <a:srgbClr val="FF8AD8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  <m:r>
                                <a:rPr lang="pt-BR" sz="1800" b="0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den>
                          </m:f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sSub>
                                <m:sSubPr>
                                  <m:ctrlPr>
                                    <a:rPr lang="pt-BR" i="1" smtClean="0">
                                      <a:solidFill>
                                        <a:srgbClr val="FF7E7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solidFill>
                                        <a:srgbClr val="FF7E79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pt-BR" i="1">
                                      <a:solidFill>
                                        <a:srgbClr val="FF7E79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pt-BR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pt-BR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b="0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pt-BR" i="1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f>
                                <m:f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pt-BR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pt-BR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pt-BR" i="1" smtClean="0">
                                          <a:solidFill>
                                            <a:srgbClr val="FF7E7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i="1">
                                          <a:solidFill>
                                            <a:srgbClr val="FF7E7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pt-BR" i="1">
                                          <a:solidFill>
                                            <a:srgbClr val="FF7E7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BR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d>
                                <m:dPr>
                                  <m:ctrlPr>
                                    <a:rPr lang="pt-BR" i="1">
                                      <a:solidFill>
                                        <a:srgbClr val="FF8AD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b="0" i="1" smtClean="0">
                                      <a:solidFill>
                                        <a:srgbClr val="FF8AD8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den>
                          </m:f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4D53C6D-2E29-AD84-6E09-AA4AB1D698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0925" y="5574682"/>
                <a:ext cx="6230470" cy="89768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6FF62CD-3047-C6EF-5A53-6348B0C52D1C}"/>
                  </a:ext>
                </a:extLst>
              </p:cNvPr>
              <p:cNvSpPr txBox="1"/>
              <p:nvPr/>
            </p:nvSpPr>
            <p:spPr>
              <a:xfrm>
                <a:off x="5926952" y="5539255"/>
                <a:ext cx="6159378" cy="887807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d>
                        <m:d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BR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pt-B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p>
                          <m:d>
                            <m:dPr>
                              <m:ctrlPr>
                                <a:rPr lang="pt-B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e>
                      </m:d>
                      <m:r>
                        <a:rPr lang="pt-BR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BR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pt-B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f>
                            <m:fPr>
                              <m:ctrlPr>
                                <a:rPr lang="pt-BR" sz="2000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pt-BR" sz="2000" b="0" i="1" smtClean="0">
                                      <a:solidFill>
                                        <a:srgbClr val="FF8AD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sz="2000" b="0" i="1" smtClean="0">
                                      <a:solidFill>
                                        <a:srgbClr val="FF8AD8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pt-BR" sz="2000" b="0" i="1" smtClean="0">
                                      <a:solidFill>
                                        <a:srgbClr val="FF8AD8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pt-BR" sz="2000" b="0" i="1" smtClean="0">
                                      <a:solidFill>
                                        <a:srgbClr val="FF8AD8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pt-BR" sz="2000" b="0" i="1" smtClean="0">
                                      <a:solidFill>
                                        <a:srgbClr val="FF8AD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2000" b="0" i="1" smtClean="0">
                                      <a:solidFill>
                                        <a:srgbClr val="FF8AD8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num>
                            <m:den>
                              <m:r>
                                <a:rPr lang="pt-BR" sz="2000" b="0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bSup>
                          <m:d>
                            <m:dPr>
                              <m:ctrlP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pt-BR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pt-BR" sz="200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pt-BR" sz="20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  <m:sup>
                              <m:r>
                                <a:rPr lang="pt-BR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bSup>
                          <m:d>
                            <m:dPr>
                              <m:ctrlPr>
                                <a:rPr lang="pt-BR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pt-B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pt-BR" sz="2000" i="1">
                                  <a:solidFill>
                                    <a:srgbClr val="FF7E7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i="1">
                                  <a:solidFill>
                                    <a:srgbClr val="FF7E79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2000" i="1">
                                  <a:solidFill>
                                    <a:srgbClr val="FF7E79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pt-BR" sz="200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pt-BR" sz="20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  <m:sup>
                              <m:r>
                                <a:rPr lang="pt-BR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bSup>
                          <m:d>
                            <m:dPr>
                              <m:ctrlPr>
                                <a:rPr lang="pt-BR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6FF62CD-3047-C6EF-5A53-6348B0C52D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6952" y="5539255"/>
                <a:ext cx="6159378" cy="88780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682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A1CC4-8512-0F5A-EE49-62C14BA5D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011"/>
            <a:ext cx="12192000" cy="1325563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The Problem of the Fast Variables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820235-595D-174E-322C-A1DED70BB1D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23149" y="1315552"/>
                <a:ext cx="12192000" cy="5542448"/>
              </a:xfrm>
            </p:spPr>
            <p:txBody>
              <a:bodyPr/>
              <a:lstStyle/>
              <a:p>
                <a:pPr algn="just">
                  <a:lnSpc>
                    <a:spcPct val="150000"/>
                  </a:lnSpc>
                </a:pPr>
                <a:endParaRPr lang="en-GB" dirty="0"/>
              </a:p>
              <a:p>
                <a:pPr algn="just">
                  <a:lnSpc>
                    <a:spcPct val="150000"/>
                  </a:lnSpc>
                </a:pPr>
                <a:endParaRPr lang="en-GB" dirty="0"/>
              </a:p>
              <a:p>
                <a:pPr algn="just">
                  <a:lnSpc>
                    <a:spcPct val="150000"/>
                  </a:lnSpc>
                </a:pPr>
                <a:r>
                  <a:rPr lang="pt-BR" sz="2000" dirty="0" err="1"/>
                  <a:t>Given</a:t>
                </a:r>
                <a:r>
                  <a:rPr lang="pt-BR" sz="2000" dirty="0"/>
                  <a:t> a </a:t>
                </a:r>
                <a:r>
                  <a:rPr lang="pt-BR" sz="2000" dirty="0" err="1"/>
                  <a:t>state</a:t>
                </a:r>
                <a:r>
                  <a:rPr lang="pt-BR" sz="20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BR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BR" sz="20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pt-BR" sz="20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sz="20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pt-BR" sz="20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pt-BR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sz="20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0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  <m:r>
                      <a:rPr lang="pt-BR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BR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pt-BR" sz="200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pt-BR" sz="2000" i="1">
                                    <a:solidFill>
                                      <a:srgbClr val="FF8AD8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000" i="1">
                                    <a:solidFill>
                                      <a:srgbClr val="FF8AD8"/>
                                    </a:solidFill>
                                    <a:latin typeface="Cambria Math" panose="02040503050406030204" pitchFamily="18" charset="0"/>
                                  </a:rPr>
                                  <m:t>𝜉</m:t>
                                </m:r>
                              </m:e>
                              <m:sub>
                                <m:r>
                                  <a:rPr lang="pt-BR" sz="2000" i="1">
                                    <a:solidFill>
                                      <a:srgbClr val="FF8AD8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num>
                          <m:den>
                            <m:r>
                              <a:rPr lang="pt-BR" sz="20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pt-BR" sz="200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pt-BR" sz="2000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000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𝜉</m:t>
                                </m:r>
                              </m:e>
                              <m:sub>
                                <m:r>
                                  <a:rPr lang="pt-BR" sz="20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r>
                              <a:rPr lang="pt-BR" sz="20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pt-BR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sz="200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00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  <m:r>
                      <a:rPr lang="pt-BR" sz="20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pt-BR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pt-B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b>
                            <m:r>
                              <a:rPr lang="pt-B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b>
                        </m:sSub>
                        <m:r>
                          <a:rPr lang="pt-B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pt-B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pt-BR" sz="2000" dirty="0"/>
                  <a:t>:</a:t>
                </a:r>
              </a:p>
              <a:p>
                <a:pPr marL="457200" lvl="1" indent="0" algn="just">
                  <a:lnSpc>
                    <a:spcPct val="150000"/>
                  </a:lnSpc>
                  <a:buNone/>
                </a:pPr>
                <a:endParaRPr lang="pt-BR" sz="2000" dirty="0"/>
              </a:p>
              <a:p>
                <a:pPr lvl="1" algn="just">
                  <a:lnSpc>
                    <a:spcPct val="150000"/>
                  </a:lnSpc>
                  <a:buFont typeface="Wingdings" pitchFamily="2" charset="2"/>
                  <a:buChar char="Ø"/>
                </a:pPr>
                <a:endParaRPr lang="pt-BR" sz="20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820235-595D-174E-322C-A1DED70BB1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23149" y="1315552"/>
                <a:ext cx="12192000" cy="5542448"/>
              </a:xfrm>
              <a:blipFill>
                <a:blip r:embed="rId2"/>
                <a:stretch>
                  <a:fillRect l="-4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ie 3">
            <a:extLst>
              <a:ext uri="{FF2B5EF4-FFF2-40B4-BE49-F238E27FC236}">
                <a16:creationId xmlns:a16="http://schemas.microsoft.com/office/drawing/2014/main" id="{B96E1611-1965-CBE1-B3E8-5C4EEE3DBC81}"/>
              </a:ext>
            </a:extLst>
          </p:cNvPr>
          <p:cNvSpPr>
            <a:spLocks noChangeAspect="1"/>
          </p:cNvSpPr>
          <p:nvPr/>
        </p:nvSpPr>
        <p:spPr>
          <a:xfrm>
            <a:off x="1504712" y="1415304"/>
            <a:ext cx="914400" cy="914400"/>
          </a:xfrm>
          <a:prstGeom prst="p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47ACD5-8848-CD91-FC3A-3365B98B68F6}"/>
              </a:ext>
            </a:extLst>
          </p:cNvPr>
          <p:cNvSpPr txBox="1"/>
          <p:nvPr/>
        </p:nvSpPr>
        <p:spPr>
          <a:xfrm>
            <a:off x="2604306" y="161089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+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A0F3DB-966A-CC4D-F0D1-59F832BFD4F7}"/>
              </a:ext>
            </a:extLst>
          </p:cNvPr>
          <p:cNvSpPr>
            <a:spLocks noChangeAspect="1"/>
          </p:cNvSpPr>
          <p:nvPr/>
        </p:nvSpPr>
        <p:spPr>
          <a:xfrm>
            <a:off x="3153702" y="1643904"/>
            <a:ext cx="457200" cy="457200"/>
          </a:xfrm>
          <a:prstGeom prst="rect">
            <a:avLst/>
          </a:prstGeom>
          <a:solidFill>
            <a:srgbClr val="FF8AD8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F1492D6-0720-C1A0-5B90-7754FEF6D11F}"/>
              </a:ext>
            </a:extLst>
          </p:cNvPr>
          <p:cNvCxnSpPr/>
          <p:nvPr/>
        </p:nvCxnSpPr>
        <p:spPr>
          <a:xfrm>
            <a:off x="3993269" y="1671928"/>
            <a:ext cx="1044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EF26BDA-C2BD-B1B3-14CA-02F4FA486D12}"/>
              </a:ext>
            </a:extLst>
          </p:cNvPr>
          <p:cNvCxnSpPr/>
          <p:nvPr/>
        </p:nvCxnSpPr>
        <p:spPr>
          <a:xfrm>
            <a:off x="3993268" y="1997948"/>
            <a:ext cx="1044000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e 10">
            <a:extLst>
              <a:ext uri="{FF2B5EF4-FFF2-40B4-BE49-F238E27FC236}">
                <a16:creationId xmlns:a16="http://schemas.microsoft.com/office/drawing/2014/main" id="{9846BE68-0CD4-74B6-574B-25F4B99FC7F1}"/>
              </a:ext>
            </a:extLst>
          </p:cNvPr>
          <p:cNvSpPr>
            <a:spLocks noChangeAspect="1"/>
          </p:cNvSpPr>
          <p:nvPr/>
        </p:nvSpPr>
        <p:spPr>
          <a:xfrm>
            <a:off x="5419634" y="1415304"/>
            <a:ext cx="914400" cy="914400"/>
          </a:xfrm>
          <a:prstGeom prst="pi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D68AAE-878B-583B-0272-BB9ABB3D000F}"/>
              </a:ext>
            </a:extLst>
          </p:cNvPr>
          <p:cNvSpPr>
            <a:spLocks noChangeAspect="1"/>
          </p:cNvSpPr>
          <p:nvPr/>
        </p:nvSpPr>
        <p:spPr>
          <a:xfrm>
            <a:off x="5876834" y="1415304"/>
            <a:ext cx="457200" cy="457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204817A-9A87-E7C5-0CAE-B19FDC1C4DA4}"/>
              </a:ext>
            </a:extLst>
          </p:cNvPr>
          <p:cNvCxnSpPr/>
          <p:nvPr/>
        </p:nvCxnSpPr>
        <p:spPr>
          <a:xfrm>
            <a:off x="6692099" y="1872504"/>
            <a:ext cx="1044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e 13">
            <a:extLst>
              <a:ext uri="{FF2B5EF4-FFF2-40B4-BE49-F238E27FC236}">
                <a16:creationId xmlns:a16="http://schemas.microsoft.com/office/drawing/2014/main" id="{3EAF3A11-B34B-CC17-9663-137E8062CAE0}"/>
              </a:ext>
            </a:extLst>
          </p:cNvPr>
          <p:cNvSpPr>
            <a:spLocks noChangeAspect="1"/>
          </p:cNvSpPr>
          <p:nvPr/>
        </p:nvSpPr>
        <p:spPr>
          <a:xfrm>
            <a:off x="8142766" y="1415304"/>
            <a:ext cx="914400" cy="914400"/>
          </a:xfrm>
          <a:prstGeom prst="p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A45A93-D5E8-3F4F-B942-BDB87A908F29}"/>
              </a:ext>
            </a:extLst>
          </p:cNvPr>
          <p:cNvSpPr txBox="1"/>
          <p:nvPr/>
        </p:nvSpPr>
        <p:spPr>
          <a:xfrm>
            <a:off x="9242360" y="161089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+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CDE7D0-5075-AA0F-1E95-6E3986BE7A3F}"/>
              </a:ext>
            </a:extLst>
          </p:cNvPr>
          <p:cNvSpPr>
            <a:spLocks noChangeAspect="1"/>
          </p:cNvSpPr>
          <p:nvPr/>
        </p:nvSpPr>
        <p:spPr>
          <a:xfrm>
            <a:off x="9791756" y="1643904"/>
            <a:ext cx="457200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928FA0-B18F-5216-0B8C-9077AF3EBD2F}"/>
              </a:ext>
            </a:extLst>
          </p:cNvPr>
          <p:cNvSpPr txBox="1"/>
          <p:nvPr/>
        </p:nvSpPr>
        <p:spPr>
          <a:xfrm>
            <a:off x="1507131" y="2456113"/>
            <a:ext cx="92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Enzyme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E40037-9586-31DA-2DB9-E88338E88973}"/>
              </a:ext>
            </a:extLst>
          </p:cNvPr>
          <p:cNvSpPr txBox="1"/>
          <p:nvPr/>
        </p:nvSpPr>
        <p:spPr>
          <a:xfrm>
            <a:off x="2846866" y="2456113"/>
            <a:ext cx="1089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8AD8"/>
                </a:solidFill>
              </a:rPr>
              <a:t>Substrate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394207-8D76-F024-3CE6-FFF0E0642DC1}"/>
              </a:ext>
            </a:extLst>
          </p:cNvPr>
          <p:cNvSpPr txBox="1"/>
          <p:nvPr/>
        </p:nvSpPr>
        <p:spPr>
          <a:xfrm>
            <a:off x="5419634" y="2456113"/>
            <a:ext cx="1014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4"/>
                </a:solidFill>
              </a:rPr>
              <a:t>Complex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0F99C5-9396-FAA9-A2A1-CAF6E2EF6573}"/>
              </a:ext>
            </a:extLst>
          </p:cNvPr>
          <p:cNvSpPr txBox="1"/>
          <p:nvPr/>
        </p:nvSpPr>
        <p:spPr>
          <a:xfrm>
            <a:off x="8142766" y="2456113"/>
            <a:ext cx="92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Enzyme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ABE463-763C-A0B5-FEA2-6163548D5EBE}"/>
              </a:ext>
            </a:extLst>
          </p:cNvPr>
          <p:cNvSpPr txBox="1"/>
          <p:nvPr/>
        </p:nvSpPr>
        <p:spPr>
          <a:xfrm>
            <a:off x="9560390" y="2456113"/>
            <a:ext cx="933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6"/>
                </a:solidFill>
              </a:rPr>
              <a:t>Product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CC668B-C25C-6C09-A5FD-3A8551D323AC}"/>
                  </a:ext>
                </a:extLst>
              </p:cNvPr>
              <p:cNvSpPr txBox="1"/>
              <p:nvPr/>
            </p:nvSpPr>
            <p:spPr>
              <a:xfrm>
                <a:off x="4374493" y="1333895"/>
                <a:ext cx="31245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CC668B-C25C-6C09-A5FD-3A8551D32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4493" y="1333895"/>
                <a:ext cx="312458" cy="307777"/>
              </a:xfrm>
              <a:prstGeom prst="rect">
                <a:avLst/>
              </a:prstGeom>
              <a:blipFill>
                <a:blip r:embed="rId3"/>
                <a:stretch>
                  <a:fillRect l="-19231" r="-3846" b="-1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27D05AE-9229-1898-7B16-6F1E4C5D3DB0}"/>
                  </a:ext>
                </a:extLst>
              </p:cNvPr>
              <p:cNvSpPr txBox="1"/>
              <p:nvPr/>
            </p:nvSpPr>
            <p:spPr>
              <a:xfrm>
                <a:off x="4343585" y="2016191"/>
                <a:ext cx="337657" cy="324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pt-BR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</m:acc>
                        </m:e>
                        <m:sub>
                          <m:r>
                            <a:rPr lang="pt-BR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GB" sz="2000" b="1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27D05AE-9229-1898-7B16-6F1E4C5D3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585" y="2016191"/>
                <a:ext cx="337657" cy="324512"/>
              </a:xfrm>
              <a:prstGeom prst="rect">
                <a:avLst/>
              </a:prstGeom>
              <a:blipFill>
                <a:blip r:embed="rId4"/>
                <a:stretch>
                  <a:fillRect l="-22222" t="-14815" r="-7407" b="-148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52BB54C-A8D1-5181-1B7E-0089957A2057}"/>
                  </a:ext>
                </a:extLst>
              </p:cNvPr>
              <p:cNvSpPr txBox="1"/>
              <p:nvPr/>
            </p:nvSpPr>
            <p:spPr>
              <a:xfrm>
                <a:off x="6992650" y="1518039"/>
                <a:ext cx="337657" cy="324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1" i="1" smtClean="0">
                              <a:solidFill>
                                <a:srgbClr val="FF7E7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pt-BR" sz="2000" b="1" i="1" smtClean="0">
                                  <a:solidFill>
                                    <a:srgbClr val="FF7E7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1" i="1" smtClean="0">
                                  <a:solidFill>
                                    <a:srgbClr val="FF7E79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</m:acc>
                        </m:e>
                        <m:sub>
                          <m:r>
                            <a:rPr lang="pt-BR" sz="2000" b="1" i="1" smtClean="0">
                              <a:solidFill>
                                <a:srgbClr val="FF7E79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GB" sz="2000" b="1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52BB54C-A8D1-5181-1B7E-0089957A2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2650" y="1518039"/>
                <a:ext cx="337657" cy="324512"/>
              </a:xfrm>
              <a:prstGeom prst="rect">
                <a:avLst/>
              </a:prstGeom>
              <a:blipFill>
                <a:blip r:embed="rId5"/>
                <a:stretch>
                  <a:fillRect l="-18519" t="-19231" r="-11111" b="-153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B102F7C-AFF6-0030-4083-E256DE7EED66}"/>
                  </a:ext>
                </a:extLst>
              </p:cNvPr>
              <p:cNvSpPr txBox="1"/>
              <p:nvPr/>
            </p:nvSpPr>
            <p:spPr>
              <a:xfrm>
                <a:off x="37732" y="3637833"/>
                <a:ext cx="6745885" cy="2107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pt-BR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BR" sz="20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pt-BR" sz="20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sz="20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pt-BR" sz="20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pt-BR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sz="20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0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  <m:r>
                      <a:rPr lang="pt-BR" sz="2000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pt-BR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BR" sz="200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pt-BR" sz="2000" i="1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BR" sz="2000" b="0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pt-BR" sz="2000" i="1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20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t-BR" sz="2000" i="1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sz="200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pt-BR" sz="20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pt-BR" sz="20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pt-BR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sz="200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00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pt-BR" sz="20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pt-BR" sz="20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pt-BR" sz="2000" dirty="0"/>
                  <a:t> </a:t>
                </a:r>
                <a:r>
                  <a:rPr lang="pt-BR" sz="2000" dirty="0" err="1"/>
                  <a:t>with</a:t>
                </a:r>
                <a:r>
                  <a:rPr lang="pt-BR" sz="2000" dirty="0"/>
                  <a:t> rate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000" b="0" i="0" smtClean="0">
                        <a:solidFill>
                          <a:srgbClr val="FF8AD8"/>
                        </a:solidFill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pt-BR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pt-BR" sz="2000" b="0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b="0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pt-BR" sz="2000" b="0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pt-BR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pt-BR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GB" sz="2000" dirty="0"/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pt-BR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BR" sz="20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pt-BR" sz="20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sz="20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pt-BR" sz="20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pt-BR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sz="20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0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  <m:r>
                      <a:rPr lang="pt-BR" sz="2000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pt-BR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BR" sz="2000" i="1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i="1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pt-BR" sz="2000" i="1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BR" sz="2000" b="0" i="1" smtClean="0">
                            <a:solidFill>
                              <a:srgbClr val="FF8AD8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pt-BR" sz="2000" i="1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2000" i="1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t-BR" sz="2000" i="1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sz="200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pt-BR" sz="20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pt-BR" sz="20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pt-BR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pt-BR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sz="200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00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pt-BR" sz="20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BR" sz="20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pt-BR" sz="2000" dirty="0"/>
                  <a:t> </a:t>
                </a:r>
                <a:r>
                  <a:rPr lang="pt-BR" sz="2000" dirty="0" err="1"/>
                  <a:t>with</a:t>
                </a:r>
                <a:r>
                  <a:rPr lang="pt-BR" sz="2000" dirty="0"/>
                  <a:t> rate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000" b="0" i="0" smtClean="0"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pt-BR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pt-BR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pt-BR" sz="20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pt-BR" sz="20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lang="pt-BR" sz="2000" b="0" dirty="0"/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pt-BR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BR" sz="20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pt-BR" sz="20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sz="20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pt-BR" sz="20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pt-BR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sz="20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0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  <m:r>
                      <a:rPr lang="pt-BR" sz="2000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pt-BR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BR" sz="200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pt-BR" sz="2000" i="1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sz="200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pt-BR" sz="20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pt-BR" sz="20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pt-BR" sz="20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20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t-BR" sz="20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pt-BR" sz="20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pt-BR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sz="200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pt-BR" sz="200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pt-BR" sz="20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BR" sz="20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pt-BR" sz="2000" dirty="0"/>
                  <a:t> </a:t>
                </a:r>
                <a:r>
                  <a:rPr lang="pt-BR" sz="2000" dirty="0" err="1"/>
                  <a:t>with</a:t>
                </a:r>
                <a:r>
                  <a:rPr lang="pt-BR" sz="2000" dirty="0"/>
                  <a:t> rate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000" b="0" i="0" smtClean="0"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pt-BR" sz="2000" b="0" i="1" smtClean="0">
                            <a:solidFill>
                              <a:srgbClr val="FF7E7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b="0" i="1" smtClean="0">
                            <a:solidFill>
                              <a:srgbClr val="FF7E79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pt-BR" sz="2000" b="0" i="1" smtClean="0">
                            <a:solidFill>
                              <a:srgbClr val="FF7E79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pt-BR" sz="20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pt-BR" sz="20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lang="en-GB" sz="2000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B102F7C-AFF6-0030-4083-E256DE7EE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32" y="3637833"/>
                <a:ext cx="6745885" cy="2107628"/>
              </a:xfrm>
              <a:prstGeom prst="rect">
                <a:avLst/>
              </a:prstGeom>
              <a:blipFill>
                <a:blip r:embed="rId6"/>
                <a:stretch>
                  <a:fillRect b="-5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6C8723A-8362-8612-9B99-5561FEA6E22B}"/>
                  </a:ext>
                </a:extLst>
              </p:cNvPr>
              <p:cNvSpPr txBox="1"/>
              <p:nvPr/>
            </p:nvSpPr>
            <p:spPr>
              <a:xfrm>
                <a:off x="7463191" y="3349589"/>
                <a:ext cx="4026085" cy="1015663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/>
                  <a:t>The number of molecules of enzyme and complex oscillates too fast when </a:t>
                </a:r>
                <a14:m>
                  <m:oMath xmlns:m="http://schemas.openxmlformats.org/officeDocument/2006/math">
                    <m:r>
                      <a:rPr lang="pt-BR" sz="20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pt-BR" sz="2000" b="0" i="1" smtClean="0"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endParaRPr lang="en-GB" sz="2000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6C8723A-8362-8612-9B99-5561FEA6E2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3191" y="3349589"/>
                <a:ext cx="4026085" cy="1015663"/>
              </a:xfrm>
              <a:prstGeom prst="rect">
                <a:avLst/>
              </a:prstGeom>
              <a:blipFill>
                <a:blip r:embed="rId7"/>
                <a:stretch>
                  <a:fillRect l="-1246" t="-1190" r="-1246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F9268A6-0B11-BAE5-C8ED-68E66A6AED32}"/>
              </a:ext>
            </a:extLst>
          </p:cNvPr>
          <p:cNvCxnSpPr>
            <a:cxnSpLocks/>
            <a:stCxn id="24" idx="2"/>
            <a:endCxn id="27" idx="0"/>
          </p:cNvCxnSpPr>
          <p:nvPr/>
        </p:nvCxnSpPr>
        <p:spPr>
          <a:xfrm flipH="1">
            <a:off x="9476233" y="4365252"/>
            <a:ext cx="1" cy="37661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D54D5C5-59CA-8AC7-090B-1983C8B151EF}"/>
              </a:ext>
            </a:extLst>
          </p:cNvPr>
          <p:cNvSpPr txBox="1"/>
          <p:nvPr/>
        </p:nvSpPr>
        <p:spPr>
          <a:xfrm>
            <a:off x="7463190" y="4741869"/>
            <a:ext cx="4026085" cy="40011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BR" sz="2000" dirty="0"/>
              <a:t>No </a:t>
            </a:r>
            <a:r>
              <a:rPr lang="pt-BR" sz="2000" dirty="0" err="1"/>
              <a:t>convergence</a:t>
            </a:r>
            <a:r>
              <a:rPr lang="pt-BR" sz="2000" dirty="0"/>
              <a:t> </a:t>
            </a:r>
            <a:r>
              <a:rPr lang="pt-BR" sz="2000" dirty="0" err="1"/>
              <a:t>can</a:t>
            </a:r>
            <a:r>
              <a:rPr lang="pt-BR" sz="2000" dirty="0"/>
              <a:t> </a:t>
            </a:r>
            <a:r>
              <a:rPr lang="pt-BR" sz="2000" dirty="0" err="1"/>
              <a:t>occur</a:t>
            </a:r>
            <a:endParaRPr lang="en-GB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8E10FC7-9885-C2C0-AA69-81AD9B610A72}"/>
              </a:ext>
            </a:extLst>
          </p:cNvPr>
          <p:cNvSpPr txBox="1"/>
          <p:nvPr/>
        </p:nvSpPr>
        <p:spPr>
          <a:xfrm>
            <a:off x="7463189" y="5580727"/>
            <a:ext cx="4026085" cy="1015663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BR" sz="2000" dirty="0" err="1"/>
              <a:t>We</a:t>
            </a:r>
            <a:r>
              <a:rPr lang="pt-BR" sz="2000" dirty="0"/>
              <a:t> still </a:t>
            </a:r>
            <a:r>
              <a:rPr lang="pt-BR" sz="2000" dirty="0" err="1"/>
              <a:t>can</a:t>
            </a:r>
            <a:r>
              <a:rPr lang="pt-BR" sz="2000" dirty="0"/>
              <a:t> make some </a:t>
            </a:r>
            <a:r>
              <a:rPr lang="pt-BR" sz="2000" dirty="0" err="1"/>
              <a:t>nice</a:t>
            </a:r>
            <a:r>
              <a:rPr lang="pt-BR" sz="2000" dirty="0"/>
              <a:t> </a:t>
            </a:r>
            <a:r>
              <a:rPr lang="pt-BR" sz="2000" dirty="0" err="1"/>
              <a:t>estimates</a:t>
            </a:r>
            <a:r>
              <a:rPr lang="pt-BR" sz="2000" dirty="0"/>
              <a:t> </a:t>
            </a:r>
            <a:r>
              <a:rPr lang="pt-BR" sz="2000" dirty="0" err="1"/>
              <a:t>about</a:t>
            </a:r>
            <a:r>
              <a:rPr lang="pt-BR" sz="2000" dirty="0"/>
              <a:t> </a:t>
            </a:r>
            <a:r>
              <a:rPr lang="pt-BR" sz="2000" dirty="0" err="1"/>
              <a:t>the</a:t>
            </a:r>
            <a:r>
              <a:rPr lang="pt-BR" sz="2000" dirty="0"/>
              <a:t> integral </a:t>
            </a:r>
            <a:r>
              <a:rPr lang="pt-BR" sz="2000" dirty="0" err="1"/>
              <a:t>of</a:t>
            </a:r>
            <a:r>
              <a:rPr lang="pt-BR" sz="2000" dirty="0"/>
              <a:t> </a:t>
            </a:r>
            <a:r>
              <a:rPr lang="pt-BR" sz="2000" dirty="0" err="1"/>
              <a:t>the</a:t>
            </a:r>
            <a:r>
              <a:rPr lang="pt-BR" sz="2000" dirty="0"/>
              <a:t> path</a:t>
            </a:r>
            <a:endParaRPr lang="en-GB" sz="2000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27D3F2F-710D-4B69-A436-A1127FEBD3D9}"/>
              </a:ext>
            </a:extLst>
          </p:cNvPr>
          <p:cNvCxnSpPr>
            <a:cxnSpLocks/>
            <a:stCxn id="27" idx="2"/>
            <a:endCxn id="30" idx="0"/>
          </p:cNvCxnSpPr>
          <p:nvPr/>
        </p:nvCxnSpPr>
        <p:spPr>
          <a:xfrm flipH="1">
            <a:off x="9476232" y="5141979"/>
            <a:ext cx="1" cy="43874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 descr="Bowser GIFs - Get the best GIF on GIPHY">
            <a:extLst>
              <a:ext uri="{FF2B5EF4-FFF2-40B4-BE49-F238E27FC236}">
                <a16:creationId xmlns:a16="http://schemas.microsoft.com/office/drawing/2014/main" id="{03631B9E-5938-E605-4BA2-0FE7955B4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89" y="3713207"/>
            <a:ext cx="5029148" cy="280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Nintendo GIFs | Super mario world, Nintendo, Cool gifs">
            <a:extLst>
              <a:ext uri="{FF2B5EF4-FFF2-40B4-BE49-F238E27FC236}">
                <a16:creationId xmlns:a16="http://schemas.microsoft.com/office/drawing/2014/main" id="{A539B45E-FC77-A1B2-F6B9-906E85656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102" y="3179837"/>
            <a:ext cx="3394166" cy="339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68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 animBg="1"/>
      <p:bldP spid="3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A1CC4-8512-0F5A-EE49-62C14BA5D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011"/>
            <a:ext cx="12192000" cy="1049517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Dealing with the Fast variables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Content Placeholder 24">
                <a:extLst>
                  <a:ext uri="{FF2B5EF4-FFF2-40B4-BE49-F238E27FC236}">
                    <a16:creationId xmlns:a16="http://schemas.microsoft.com/office/drawing/2014/main" id="{427002B8-A071-A4ED-0F14-64C2DCDAE5A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067920"/>
                <a:ext cx="12192000" cy="5790080"/>
              </a:xfrm>
            </p:spPr>
            <p:txBody>
              <a:bodyPr>
                <a:norm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GB" sz="2000" dirty="0"/>
                  <a:t>We now consider the process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pt-BR" sz="2000" b="0" i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pt-BR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pt-BR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p>
                                    <m:r>
                                      <a:rPr lang="pt-BR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pt-BR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20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e>
                      <m:sub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≥0</m:t>
                        </m:r>
                      </m:sub>
                    </m:sSub>
                  </m:oMath>
                </a14:m>
                <a:r>
                  <a:rPr lang="en-GB" sz="2000" dirty="0"/>
                  <a:t>, given by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pt-BR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pt-BR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0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pt-BR" sz="20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</m:sSup>
                        <m:d>
                          <m:dPr>
                            <m:ctrlPr>
                              <a:rPr lang="pt-BR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  <m:r>
                      <a:rPr lang="pt-BR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BR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pt-BR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pt-BR" sz="20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pt-BR" sz="20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pt-BR" sz="20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pt-BR" sz="20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p>
                            </m:sSubSup>
                            <m:r>
                              <a:rPr lang="pt-BR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pt-BR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pt-BR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pt-BR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pt-BR" sz="200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pt-BR" sz="2000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pt-BR" sz="2000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pt-BR" sz="2000" b="0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  <m:sup>
                                <m:r>
                                  <a:rPr lang="pt-BR" sz="2000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p>
                            </m:sSubSup>
                            <m:r>
                              <a:rPr lang="pt-BR" sz="200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pt-BR" sz="200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pt-BR" sz="200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pt-BR" sz="200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</m:e>
                    </m:d>
                  </m:oMath>
                </a14:m>
                <a:endParaRPr lang="en-GB" sz="2000" dirty="0"/>
              </a:p>
              <a:p>
                <a:pPr algn="just">
                  <a:lnSpc>
                    <a:spcPct val="150000"/>
                  </a:lnSpc>
                </a:pPr>
                <a:r>
                  <a:rPr lang="en-GB" sz="2000" dirty="0"/>
                  <a:t>The drift vector is now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d>
                      <m:dPr>
                        <m:ctrlPr>
                          <a:rPr lang="pt-BR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pt-BR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0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pt-BR" sz="20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</m:sSup>
                        <m:d>
                          <m:dPr>
                            <m:ctrlPr>
                              <a:rPr lang="pt-BR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  <m:r>
                      <a:rPr lang="pt-BR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BR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f>
                          <m:fPr>
                            <m:ctrlPr>
                              <a:rPr lang="pt-BR" sz="20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pt-BR" sz="2000" b="0" i="1" smtClean="0">
                                    <a:solidFill>
                                      <a:srgbClr val="FF8AD8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pt-BR" sz="2000" b="0" i="1" smtClean="0">
                                    <a:solidFill>
                                      <a:srgbClr val="FF8AD8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pt-BR" sz="2000" b="0" i="1" smtClean="0">
                                    <a:solidFill>
                                      <a:srgbClr val="FF8AD8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pt-BR" sz="2000" b="0" i="1" smtClean="0">
                                    <a:solidFill>
                                      <a:srgbClr val="FF8AD8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pt-BR" sz="2000" b="0" i="1" smtClean="0">
                                    <a:solidFill>
                                      <a:srgbClr val="FF8AD8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sz="2000" b="0" i="1" smtClean="0">
                                    <a:solidFill>
                                      <a:srgbClr val="FF8AD8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num>
                          <m:den>
                            <m:r>
                              <a:rPr lang="pt-BR" sz="2000" b="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  <m:sSubSup>
                          <m:sSubSupPr>
                            <m:ctrlPr>
                              <a:rPr lang="pt-BR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BR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pt-BR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pt-BR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</m:sSubSup>
                        <m:d>
                          <m:dPr>
                            <m:ctrlPr>
                              <a:rPr lang="pt-BR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pt-BR" sz="20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BR" sz="20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pt-BR" sz="20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  <m:sup>
                            <m:r>
                              <a:rPr lang="pt-BR" sz="20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</m:sSubSup>
                        <m:d>
                          <m:dPr>
                            <m:ctrlPr>
                              <a:rPr lang="pt-BR" sz="20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0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d>
                          <m:dPr>
                            <m:ctrlP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pt-BR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pt-BR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pt-BR" sz="2000" b="0" i="1" smtClean="0">
                                    <a:solidFill>
                                      <a:srgbClr val="FF7E7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000" b="0" i="1" smtClean="0">
                                    <a:solidFill>
                                      <a:srgbClr val="FF7E79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pt-BR" sz="2000" b="0" i="1" smtClean="0">
                                    <a:solidFill>
                                      <a:srgbClr val="FF7E79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d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pt-BR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f>
                          <m:fPr>
                            <m:ctrlPr>
                              <a:rPr lang="pt-BR" sz="2000" i="1" smtClean="0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pt-BR" sz="2000" i="1">
                                    <a:solidFill>
                                      <a:srgbClr val="FF8AD8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pt-BR" sz="2000" i="1">
                                    <a:solidFill>
                                      <a:srgbClr val="FF8AD8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pt-BR" sz="2000" i="1">
                                    <a:solidFill>
                                      <a:srgbClr val="FF8AD8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pt-BR" sz="2000" i="1">
                                    <a:solidFill>
                                      <a:srgbClr val="FF8AD8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pt-BR" sz="2000" i="1">
                                    <a:solidFill>
                                      <a:srgbClr val="FF8AD8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sz="2000" i="1">
                                    <a:solidFill>
                                      <a:srgbClr val="FF8AD8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num>
                          <m:den>
                            <m:r>
                              <a:rPr lang="pt-BR" sz="2000" i="1">
                                <a:solidFill>
                                  <a:srgbClr val="FF8AD8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  <m:sSubSup>
                          <m:sSubSupPr>
                            <m:ctrlPr>
                              <a:rPr lang="pt-BR" sz="20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BR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pt-BR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pt-BR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</m:sSubSup>
                        <m:d>
                          <m:dPr>
                            <m:ctrlPr>
                              <a:rPr lang="pt-BR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pt-BR" sz="200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BR" sz="200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pt-BR" sz="200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  <m:sup>
                            <m:r>
                              <a:rPr lang="pt-BR" sz="200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</m:sSubSup>
                        <m:d>
                          <m:dPr>
                            <m:ctrlPr>
                              <a:rPr lang="pt-BR" sz="200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00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d>
                          <m:dPr>
                            <m:ctrlPr>
                              <a:rPr lang="pt-BR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pt-BR" sz="200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0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pt-BR" sz="20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pt-BR" sz="2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pt-BR" sz="2000" i="1" smtClean="0">
                                    <a:solidFill>
                                      <a:srgbClr val="FF7E7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000" i="1">
                                    <a:solidFill>
                                      <a:srgbClr val="FF7E79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pt-BR" sz="2000" i="1">
                                    <a:solidFill>
                                      <a:srgbClr val="FF7E79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GB" sz="2000" dirty="0"/>
              </a:p>
              <a:p>
                <a:pPr algn="just">
                  <a:lnSpc>
                    <a:spcPct val="150000"/>
                  </a:lnSpc>
                </a:pPr>
                <a:r>
                  <a:rPr lang="en-GB" sz="2000" dirty="0"/>
                  <a:t>We can again write a martingale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p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≥0</m:t>
                        </m:r>
                      </m:sub>
                    </m:sSub>
                  </m:oMath>
                </a14:m>
                <a:r>
                  <a:rPr lang="en-GB" sz="2000" dirty="0"/>
                  <a:t> associated to </a:t>
                </a:r>
                <a14:m>
                  <m:oMath xmlns:m="http://schemas.openxmlformats.org/officeDocument/2006/math">
                    <m:r>
                      <a:rPr lang="pt-BR" sz="2000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GB" sz="2000" dirty="0"/>
                  <a:t>:</a:t>
                </a:r>
              </a:p>
              <a:p>
                <a:pPr algn="just">
                  <a:lnSpc>
                    <a:spcPct val="150000"/>
                  </a:lnSpc>
                </a:pPr>
                <a:endParaRPr lang="en-GB" sz="2000" dirty="0"/>
              </a:p>
            </p:txBody>
          </p:sp>
        </mc:Choice>
        <mc:Fallback>
          <p:sp>
            <p:nvSpPr>
              <p:cNvPr id="25" name="Content Placeholder 24">
                <a:extLst>
                  <a:ext uri="{FF2B5EF4-FFF2-40B4-BE49-F238E27FC236}">
                    <a16:creationId xmlns:a16="http://schemas.microsoft.com/office/drawing/2014/main" id="{427002B8-A071-A4ED-0F14-64C2DCDAE5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067920"/>
                <a:ext cx="12192000" cy="5790080"/>
              </a:xfrm>
              <a:blipFill>
                <a:blip r:embed="rId2"/>
                <a:stretch>
                  <a:fillRect l="-4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78344966-717C-67CD-CB02-22B40E7FA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847" y="5790080"/>
            <a:ext cx="5898677" cy="9592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AC699D-5D48-7293-C9A8-3421D55D9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9248" y="3693560"/>
            <a:ext cx="3627260" cy="145090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0A387DA-5938-EFE5-9E81-4600E62952A1}"/>
                  </a:ext>
                </a:extLst>
              </p:cNvPr>
              <p:cNvSpPr txBox="1"/>
              <p:nvPr/>
            </p:nvSpPr>
            <p:spPr>
              <a:xfrm>
                <a:off x="245492" y="3762316"/>
                <a:ext cx="5508303" cy="688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p>
                          <m:d>
                            <m:d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pt-B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BR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0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pt-BR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p>
                          <m:d>
                            <m:dPr>
                              <m:ctrlPr>
                                <a:rPr lang="pt-B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pt-B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p>
                      <m:r>
                        <a:rPr lang="pt-B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pt-B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nary>
                        <m:nary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sSub>
                            <m:sSub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d>
                            <m:d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e>
                          </m:d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nary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0A387DA-5938-EFE5-9E81-4600E62952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492" y="3762316"/>
                <a:ext cx="5508303" cy="688330"/>
              </a:xfrm>
              <a:prstGeom prst="rect">
                <a:avLst/>
              </a:prstGeom>
              <a:blipFill>
                <a:blip r:embed="rId5"/>
                <a:stretch>
                  <a:fillRect t="-181818" b="-2690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A9B9B2C-A8F0-3743-C7FB-041F9498D3B5}"/>
                  </a:ext>
                </a:extLst>
              </p:cNvPr>
              <p:cNvSpPr txBox="1"/>
              <p:nvPr/>
            </p:nvSpPr>
            <p:spPr>
              <a:xfrm>
                <a:off x="245492" y="4558121"/>
                <a:ext cx="5263492" cy="8383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pt-BR" sz="2000" b="0" i="0" smtClean="0">
                                  <a:latin typeface="Cambria Math" panose="02040503050406030204" pitchFamily="18" charset="0"/>
                                </a:rPr>
                                <m:t>sup</m:t>
                              </m:r>
                            </m:e>
                            <m:lim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0≤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pt-BR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nary>
                                        <m:naryPr>
                                          <m:ctrlPr>
                                            <a:rPr lang="pt-BR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23"/>
                                            </m:rPr>
                                            <a:rPr lang="pt-BR" sz="200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  <m:sup>
                                          <m:r>
                                            <a:rPr lang="pt-BR" sz="20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p>
                                        <m:e>
                                          <m:sSub>
                                            <m:sSubPr>
                                              <m:ctrlPr>
                                                <a:rPr lang="pt-BR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pt-BR" sz="2000" i="1">
                                                  <a:latin typeface="Cambria Math" panose="02040503050406030204" pitchFamily="18" charset="0"/>
                                                </a:rPr>
                                                <m:t>𝛾</m:t>
                                              </m:r>
                                            </m:e>
                                            <m:sub>
                                              <m:r>
                                                <a:rPr lang="pt-BR" sz="2000" i="1">
                                                  <a:latin typeface="Cambria Math" panose="02040503050406030204" pitchFamily="18" charset="0"/>
                                                </a:rPr>
                                                <m:t>𝑔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pt-BR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pt-BR" sz="20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pt-BR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𝑋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pt-BR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𝑁</m:t>
                                                  </m:r>
                                                </m:sup>
                                              </m:sSup>
                                              <m:d>
                                                <m:dPr>
                                                  <m:ctrlPr>
                                                    <a:rPr lang="pt-BR" sz="20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pt-BR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𝜏</m:t>
                                                  </m:r>
                                                </m:e>
                                              </m:d>
                                            </m:e>
                                          </m:d>
                                          <m:r>
                                            <a:rPr lang="pt-BR" sz="2000" i="1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  <m:r>
                                            <a:rPr lang="pt-BR" sz="2000" i="1">
                                              <a:latin typeface="Cambria Math" panose="02040503050406030204" pitchFamily="18" charset="0"/>
                                            </a:rPr>
                                            <m:t>𝜏</m:t>
                                          </m:r>
                                        </m:e>
                                      </m:nary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≤</m:t>
                          </m:r>
                          <m:f>
                            <m:f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pt-BR" sz="2000" b="0" i="0" smtClean="0">
                                      <a:latin typeface="Cambria Math" panose="02040503050406030204" pitchFamily="18" charset="0"/>
                                    </a:rPr>
                                    <m:t>sup</m:t>
                                  </m:r>
                                </m:e>
                                <m:lim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0≤</m:t>
                                  </m:r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≤</m:t>
                                  </m:r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lim>
                              </m:limLow>
                            </m:fName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pt-BR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pt-BR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pt-BR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  <m:sup>
                                          <m:r>
                                            <a:rPr lang="pt-BR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sup>
                                      </m:sSup>
                                      <m:d>
                                        <m:dPr>
                                          <m:ctrlPr>
                                            <a:rPr lang="pt-BR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pt-BR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A9B9B2C-A8F0-3743-C7FB-041F9498D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492" y="4558121"/>
                <a:ext cx="5263492" cy="838306"/>
              </a:xfrm>
              <a:prstGeom prst="rect">
                <a:avLst/>
              </a:prstGeom>
              <a:blipFill>
                <a:blip r:embed="rId6"/>
                <a:stretch>
                  <a:fillRect l="-5060" t="-146970" b="-2106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4DEE708-F1F8-7FAE-14E4-565191CD4EBE}"/>
                  </a:ext>
                </a:extLst>
              </p:cNvPr>
              <p:cNvSpPr txBox="1"/>
              <p:nvPr/>
            </p:nvSpPr>
            <p:spPr>
              <a:xfrm>
                <a:off x="245492" y="5731028"/>
                <a:ext cx="4859343" cy="7046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ℙ</m:t>
                      </m:r>
                      <m:d>
                        <m:dPr>
                          <m:begChr m:val="["/>
                          <m:endChr m:val="]"/>
                          <m:ctrlPr>
                            <a:rPr lang="pt-B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limLow>
                                <m:limLowPr>
                                  <m:ctrlPr>
                                    <a:rPr lang="pt-B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pt-BR" sz="20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sup</m:t>
                                  </m:r>
                                </m:e>
                                <m:lim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0≤</m:t>
                                  </m:r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≤</m:t>
                                  </m:r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lim>
                              </m:limLow>
                              <m:sSub>
                                <m:sSubPr>
                                  <m:ctrlPr>
                                    <a:rPr lang="pt-B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pt-BR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pt-BR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pt-BR" sz="20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pt-BR" sz="20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𝐿</m:t>
                                              </m:r>
                                            </m:e>
                                            <m:sup>
                                              <m:r>
                                                <a:rPr lang="pt-BR" sz="20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𝑁</m:t>
                                              </m:r>
                                            </m:sup>
                                          </m:sSup>
                                          <m:d>
                                            <m:dPr>
                                              <m:ctrlPr>
                                                <a:rPr lang="pt-BR" sz="20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pt-BR" sz="20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</m:d>
                                </m:e>
                                <m:sub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b>
                              </m:s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</m:d>
                        </m:e>
                      </m:d>
                      <m:r>
                        <a:rPr lang="pt-B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≤4</m:t>
                      </m:r>
                      <m:func>
                        <m:funcPr>
                          <m:ctrlPr>
                            <a:rPr lang="pt-B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pt-B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pt-BR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t-BR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p>
                                      <m:r>
                                        <a:rPr lang="pt-BR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pt-BR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pt-BR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4DEE708-F1F8-7FAE-14E4-565191CD4E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492" y="5731028"/>
                <a:ext cx="4859343" cy="704616"/>
              </a:xfrm>
              <a:prstGeom prst="rect">
                <a:avLst/>
              </a:prstGeom>
              <a:blipFill>
                <a:blip r:embed="rId7"/>
                <a:stretch>
                  <a:fillRect l="-783" b="-89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6E96AED-E45E-8360-CA2F-2A40F8C11440}"/>
                  </a:ext>
                </a:extLst>
              </p:cNvPr>
              <p:cNvSpPr txBox="1"/>
              <p:nvPr/>
            </p:nvSpPr>
            <p:spPr>
              <a:xfrm>
                <a:off x="7405245" y="4222220"/>
                <a:ext cx="4127925" cy="8300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d>
                            <m:d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BR" sz="2000" i="1" smtClean="0">
                                          <a:solidFill>
                                            <a:srgbClr val="FF8AD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000" i="1">
                                          <a:solidFill>
                                            <a:srgbClr val="FF8AD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pt-BR" sz="2000" i="1">
                                          <a:solidFill>
                                            <a:srgbClr val="FF8AD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pt-BR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BR" sz="200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num>
                                    <m:den>
                                      <m:r>
                                        <a:rPr lang="pt-BR" sz="2000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BR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pt-BR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pt-BR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pt-BR" sz="2000" b="0" i="1" smtClean="0">
                                          <a:solidFill>
                                            <a:srgbClr val="FF7E7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000" b="0" i="1" smtClean="0">
                                          <a:solidFill>
                                            <a:srgbClr val="FF7E7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pt-BR" sz="2000" b="0" i="1" smtClean="0">
                                          <a:solidFill>
                                            <a:srgbClr val="FF7E7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6E96AED-E45E-8360-CA2F-2A40F8C114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5245" y="4222220"/>
                <a:ext cx="4127925" cy="830035"/>
              </a:xfrm>
              <a:prstGeom prst="rect">
                <a:avLst/>
              </a:prstGeom>
              <a:blipFill>
                <a:blip r:embed="rId8"/>
                <a:stretch>
                  <a:fillRect l="-307" b="-106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348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A1CC4-8512-0F5A-EE49-62C14BA5D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011"/>
            <a:ext cx="12192000" cy="1325563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Finishing this (Finally)</a:t>
            </a:r>
          </a:p>
        </p:txBody>
      </p:sp>
      <p:sp>
        <p:nvSpPr>
          <p:cNvPr id="3" name="Pie 2">
            <a:extLst>
              <a:ext uri="{FF2B5EF4-FFF2-40B4-BE49-F238E27FC236}">
                <a16:creationId xmlns:a16="http://schemas.microsoft.com/office/drawing/2014/main" id="{5586888B-201A-DB8E-2A0A-81A073E270FB}"/>
              </a:ext>
            </a:extLst>
          </p:cNvPr>
          <p:cNvSpPr>
            <a:spLocks noChangeAspect="1"/>
          </p:cNvSpPr>
          <p:nvPr/>
        </p:nvSpPr>
        <p:spPr>
          <a:xfrm>
            <a:off x="1504712" y="1415304"/>
            <a:ext cx="914400" cy="914400"/>
          </a:xfrm>
          <a:prstGeom prst="p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762959-9608-CD18-4866-E2AA724DD927}"/>
              </a:ext>
            </a:extLst>
          </p:cNvPr>
          <p:cNvSpPr txBox="1"/>
          <p:nvPr/>
        </p:nvSpPr>
        <p:spPr>
          <a:xfrm>
            <a:off x="2604306" y="161089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+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3A0F46-48EE-FB66-375B-B68E868E10D8}"/>
              </a:ext>
            </a:extLst>
          </p:cNvPr>
          <p:cNvSpPr>
            <a:spLocks noChangeAspect="1"/>
          </p:cNvSpPr>
          <p:nvPr/>
        </p:nvSpPr>
        <p:spPr>
          <a:xfrm>
            <a:off x="3153702" y="1643904"/>
            <a:ext cx="457200" cy="457200"/>
          </a:xfrm>
          <a:prstGeom prst="rect">
            <a:avLst/>
          </a:prstGeom>
          <a:solidFill>
            <a:srgbClr val="FF8AD8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EC2B460-A578-4FF0-3AE7-0EB8914272E1}"/>
              </a:ext>
            </a:extLst>
          </p:cNvPr>
          <p:cNvCxnSpPr/>
          <p:nvPr/>
        </p:nvCxnSpPr>
        <p:spPr>
          <a:xfrm>
            <a:off x="3993269" y="1671928"/>
            <a:ext cx="1044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3780810-C3F8-8027-9687-CBDCA108489E}"/>
              </a:ext>
            </a:extLst>
          </p:cNvPr>
          <p:cNvCxnSpPr/>
          <p:nvPr/>
        </p:nvCxnSpPr>
        <p:spPr>
          <a:xfrm>
            <a:off x="3993268" y="1997948"/>
            <a:ext cx="1044000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e 9">
            <a:extLst>
              <a:ext uri="{FF2B5EF4-FFF2-40B4-BE49-F238E27FC236}">
                <a16:creationId xmlns:a16="http://schemas.microsoft.com/office/drawing/2014/main" id="{966993B3-00D4-666B-F26F-2FC53F4C07A7}"/>
              </a:ext>
            </a:extLst>
          </p:cNvPr>
          <p:cNvSpPr>
            <a:spLocks noChangeAspect="1"/>
          </p:cNvSpPr>
          <p:nvPr/>
        </p:nvSpPr>
        <p:spPr>
          <a:xfrm>
            <a:off x="5419634" y="1415304"/>
            <a:ext cx="914400" cy="914400"/>
          </a:xfrm>
          <a:prstGeom prst="pi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9612E8-1A19-D284-39CE-5FB404F4FC69}"/>
              </a:ext>
            </a:extLst>
          </p:cNvPr>
          <p:cNvSpPr>
            <a:spLocks noChangeAspect="1"/>
          </p:cNvSpPr>
          <p:nvPr/>
        </p:nvSpPr>
        <p:spPr>
          <a:xfrm>
            <a:off x="5876834" y="1415304"/>
            <a:ext cx="457200" cy="457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1C2E4DB-F897-081D-8AE5-C584E88FFBE7}"/>
              </a:ext>
            </a:extLst>
          </p:cNvPr>
          <p:cNvCxnSpPr/>
          <p:nvPr/>
        </p:nvCxnSpPr>
        <p:spPr>
          <a:xfrm>
            <a:off x="6692099" y="1872504"/>
            <a:ext cx="1044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e 12">
            <a:extLst>
              <a:ext uri="{FF2B5EF4-FFF2-40B4-BE49-F238E27FC236}">
                <a16:creationId xmlns:a16="http://schemas.microsoft.com/office/drawing/2014/main" id="{B2C1F6C5-BC21-7A07-DB1D-27F8ADB326C8}"/>
              </a:ext>
            </a:extLst>
          </p:cNvPr>
          <p:cNvSpPr>
            <a:spLocks noChangeAspect="1"/>
          </p:cNvSpPr>
          <p:nvPr/>
        </p:nvSpPr>
        <p:spPr>
          <a:xfrm>
            <a:off x="8142766" y="1415304"/>
            <a:ext cx="914400" cy="914400"/>
          </a:xfrm>
          <a:prstGeom prst="p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D6945C-E50A-4E39-0094-0E2D2722C8EE}"/>
              </a:ext>
            </a:extLst>
          </p:cNvPr>
          <p:cNvSpPr txBox="1"/>
          <p:nvPr/>
        </p:nvSpPr>
        <p:spPr>
          <a:xfrm>
            <a:off x="9242360" y="161089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+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3541D2-7152-66F3-2795-DACB070DE080}"/>
              </a:ext>
            </a:extLst>
          </p:cNvPr>
          <p:cNvSpPr>
            <a:spLocks noChangeAspect="1"/>
          </p:cNvSpPr>
          <p:nvPr/>
        </p:nvSpPr>
        <p:spPr>
          <a:xfrm>
            <a:off x="9791756" y="1643904"/>
            <a:ext cx="457200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0F5B04-1E37-8FAE-238E-465FD4D85A65}"/>
              </a:ext>
            </a:extLst>
          </p:cNvPr>
          <p:cNvSpPr txBox="1"/>
          <p:nvPr/>
        </p:nvSpPr>
        <p:spPr>
          <a:xfrm>
            <a:off x="1507131" y="2456113"/>
            <a:ext cx="92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Enzyme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37FF2B-E0C2-F774-7249-AA953A83F06B}"/>
              </a:ext>
            </a:extLst>
          </p:cNvPr>
          <p:cNvSpPr txBox="1"/>
          <p:nvPr/>
        </p:nvSpPr>
        <p:spPr>
          <a:xfrm>
            <a:off x="2846866" y="2456113"/>
            <a:ext cx="1089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8AD8"/>
                </a:solidFill>
              </a:rPr>
              <a:t>Substrate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D0C719-8CC3-3ED3-C074-484B6979B6A5}"/>
              </a:ext>
            </a:extLst>
          </p:cNvPr>
          <p:cNvSpPr txBox="1"/>
          <p:nvPr/>
        </p:nvSpPr>
        <p:spPr>
          <a:xfrm>
            <a:off x="5419634" y="2456113"/>
            <a:ext cx="1014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4"/>
                </a:solidFill>
              </a:rPr>
              <a:t>Complex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E5A855-FBA4-014B-3551-6DBBB66AB91A}"/>
              </a:ext>
            </a:extLst>
          </p:cNvPr>
          <p:cNvSpPr txBox="1"/>
          <p:nvPr/>
        </p:nvSpPr>
        <p:spPr>
          <a:xfrm>
            <a:off x="8142766" y="2456113"/>
            <a:ext cx="92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Enzyme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83175A-F5F8-21B8-2979-E1B4AAE653D5}"/>
              </a:ext>
            </a:extLst>
          </p:cNvPr>
          <p:cNvSpPr txBox="1"/>
          <p:nvPr/>
        </p:nvSpPr>
        <p:spPr>
          <a:xfrm>
            <a:off x="9560390" y="2456113"/>
            <a:ext cx="933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6"/>
                </a:solidFill>
              </a:rPr>
              <a:t>Product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1CD47E0-3EE7-CD2F-D89B-BCFCA8E17743}"/>
                  </a:ext>
                </a:extLst>
              </p:cNvPr>
              <p:cNvSpPr txBox="1"/>
              <p:nvPr/>
            </p:nvSpPr>
            <p:spPr>
              <a:xfrm>
                <a:off x="4374493" y="1333895"/>
                <a:ext cx="31245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1CD47E0-3EE7-CD2F-D89B-BCFCA8E177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4493" y="1333895"/>
                <a:ext cx="312458" cy="307777"/>
              </a:xfrm>
              <a:prstGeom prst="rect">
                <a:avLst/>
              </a:prstGeom>
              <a:blipFill>
                <a:blip r:embed="rId2"/>
                <a:stretch>
                  <a:fillRect l="-19231" r="-3846" b="-1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C5FDDD5-D084-D10A-A091-F85412AE3B82}"/>
                  </a:ext>
                </a:extLst>
              </p:cNvPr>
              <p:cNvSpPr txBox="1"/>
              <p:nvPr/>
            </p:nvSpPr>
            <p:spPr>
              <a:xfrm>
                <a:off x="4343585" y="2016191"/>
                <a:ext cx="337657" cy="324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pt-BR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</m:acc>
                        </m:e>
                        <m:sub>
                          <m:r>
                            <a:rPr lang="pt-BR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GB" sz="2000" b="1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C5FDDD5-D084-D10A-A091-F85412AE3B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585" y="2016191"/>
                <a:ext cx="337657" cy="324512"/>
              </a:xfrm>
              <a:prstGeom prst="rect">
                <a:avLst/>
              </a:prstGeom>
              <a:blipFill>
                <a:blip r:embed="rId3"/>
                <a:stretch>
                  <a:fillRect l="-22222" t="-14815" r="-7407" b="-148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C1DB2E5-C8F7-8E78-7738-9118AE762727}"/>
                  </a:ext>
                </a:extLst>
              </p:cNvPr>
              <p:cNvSpPr txBox="1"/>
              <p:nvPr/>
            </p:nvSpPr>
            <p:spPr>
              <a:xfrm>
                <a:off x="6992650" y="1518039"/>
                <a:ext cx="337657" cy="324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1" i="1" smtClean="0">
                              <a:solidFill>
                                <a:srgbClr val="FF7E7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pt-BR" sz="2000" b="1" i="1" smtClean="0">
                                  <a:solidFill>
                                    <a:srgbClr val="FF7E7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1" i="1" smtClean="0">
                                  <a:solidFill>
                                    <a:srgbClr val="FF7E79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</m:acc>
                        </m:e>
                        <m:sub>
                          <m:r>
                            <a:rPr lang="pt-BR" sz="2000" b="1" i="1" smtClean="0">
                              <a:solidFill>
                                <a:srgbClr val="FF7E79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GB" sz="2000" b="1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C1DB2E5-C8F7-8E78-7738-9118AE762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2650" y="1518039"/>
                <a:ext cx="337657" cy="324512"/>
              </a:xfrm>
              <a:prstGeom prst="rect">
                <a:avLst/>
              </a:prstGeom>
              <a:blipFill>
                <a:blip r:embed="rId4"/>
                <a:stretch>
                  <a:fillRect l="-18519" t="-19231" r="-11111" b="-153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59FABB95-C088-707D-2F14-DAFD64950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149" y="1315552"/>
            <a:ext cx="12192000" cy="554244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pt-BR" sz="2000" dirty="0"/>
          </a:p>
          <a:p>
            <a:pPr lvl="1" algn="just">
              <a:lnSpc>
                <a:spcPct val="150000"/>
              </a:lnSpc>
              <a:buFont typeface="Wingdings" pitchFamily="2" charset="2"/>
              <a:buChar char="Ø"/>
            </a:pPr>
            <a:endParaRPr lang="pt-BR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F0CA881-0C84-6E2B-F37A-B8A56B8CE50D}"/>
              </a:ext>
            </a:extLst>
          </p:cNvPr>
          <p:cNvGrpSpPr/>
          <p:nvPr/>
        </p:nvGrpSpPr>
        <p:grpSpPr>
          <a:xfrm>
            <a:off x="2070844" y="3155892"/>
            <a:ext cx="8050312" cy="688330"/>
            <a:chOff x="2937435" y="3204282"/>
            <a:chExt cx="8050312" cy="68833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E571660-9A32-7B48-B960-D7168E313096}"/>
                    </a:ext>
                  </a:extLst>
                </p:cNvPr>
                <p:cNvSpPr txBox="1"/>
                <p:nvPr/>
              </p:nvSpPr>
              <p:spPr>
                <a:xfrm>
                  <a:off x="2937435" y="3204282"/>
                  <a:ext cx="5508303" cy="68833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p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pt-BR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pt-BR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p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pt-BR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pt-BR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pt-BR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</m:sSup>
                        <m:r>
                          <a:rPr lang="pt-B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pt-B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pt-B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)+</m:t>
                        </m:r>
                        <m:nary>
                          <m:naryPr>
                            <m:ctrlP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  <m:e>
                            <m:sSub>
                              <m:sSubPr>
                                <m:ctrlP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pt-BR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pt-BR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p>
                                    <m:r>
                                      <a:rPr lang="pt-BR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pt-BR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2000" b="0" i="1" smtClean="0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</m:e>
                            </m:d>
                            <m: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nary>
                      </m:oMath>
                    </m:oMathPara>
                  </a14:m>
                  <a:endParaRPr lang="en-GB" sz="2000" dirty="0"/>
                </a:p>
              </p:txBody>
            </p:sp>
          </mc:Choice>
          <mc:Fallback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E571660-9A32-7B48-B960-D7168E3130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7435" y="3204282"/>
                  <a:ext cx="5508303" cy="688330"/>
                </a:xfrm>
                <a:prstGeom prst="rect">
                  <a:avLst/>
                </a:prstGeom>
                <a:blipFill>
                  <a:blip r:embed="rId5"/>
                  <a:stretch>
                    <a:fillRect l="-1382" t="-180000" b="-2690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56315F8-5689-4E78-D216-7BE3C3C00DF4}"/>
                </a:ext>
              </a:extLst>
            </p:cNvPr>
            <p:cNvSpPr txBox="1"/>
            <p:nvPr/>
          </p:nvSpPr>
          <p:spPr>
            <a:xfrm>
              <a:off x="8895379" y="3349008"/>
              <a:ext cx="20923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Stochastic Process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33822B3-53EF-097D-CA9B-77925BF86EB4}"/>
                </a:ext>
              </a:extLst>
            </p:cNvPr>
            <p:cNvCxnSpPr>
              <a:cxnSpLocks/>
              <a:stCxn id="6" idx="3"/>
              <a:endCxn id="24" idx="1"/>
            </p:cNvCxnSpPr>
            <p:nvPr/>
          </p:nvCxnSpPr>
          <p:spPr>
            <a:xfrm>
              <a:off x="8445738" y="3548447"/>
              <a:ext cx="449641" cy="616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04ED6E6-159A-4E6C-8C7C-33FF88739F50}"/>
              </a:ext>
            </a:extLst>
          </p:cNvPr>
          <p:cNvGrpSpPr/>
          <p:nvPr/>
        </p:nvGrpSpPr>
        <p:grpSpPr>
          <a:xfrm>
            <a:off x="1946160" y="3979994"/>
            <a:ext cx="6788435" cy="688330"/>
            <a:chOff x="3007690" y="3929691"/>
            <a:chExt cx="6788435" cy="68833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685E6A4E-8344-5683-B3D9-8E0B1CD90BE1}"/>
                    </a:ext>
                  </a:extLst>
                </p:cNvPr>
                <p:cNvSpPr txBox="1"/>
                <p:nvPr/>
              </p:nvSpPr>
              <p:spPr>
                <a:xfrm>
                  <a:off x="3007690" y="3929691"/>
                  <a:ext cx="5864491" cy="68833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d>
                              <m:dPr>
                                <m:ctrlP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pt-BR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                    </m:t>
                        </m:r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+ </m:t>
                        </m:r>
                        <m:nary>
                          <m:naryPr>
                            <m:ctrlP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  <m:e>
                            <m: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d>
                              <m:dPr>
                                <m:ctrlP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pt-BR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2000" b="0" i="1" smtClean="0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pt-BR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  <m: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pt-BR" sz="2000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nary>
                      </m:oMath>
                    </m:oMathPara>
                  </a14:m>
                  <a:endParaRPr lang="en-GB" sz="2000" dirty="0"/>
                </a:p>
              </p:txBody>
            </p:sp>
          </mc:Choice>
          <mc:Fallback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685E6A4E-8344-5683-B3D9-8E0B1CD90B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7690" y="3929691"/>
                  <a:ext cx="5864491" cy="688330"/>
                </a:xfrm>
                <a:prstGeom prst="rect">
                  <a:avLst/>
                </a:prstGeom>
                <a:blipFill>
                  <a:blip r:embed="rId6"/>
                  <a:stretch>
                    <a:fillRect t="-180000" b="-26909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F304F7A-AF0D-E5B2-9FBD-B4F2E2045919}"/>
                </a:ext>
              </a:extLst>
            </p:cNvPr>
            <p:cNvCxnSpPr>
              <a:cxnSpLocks/>
              <a:stCxn id="28" idx="3"/>
              <a:endCxn id="30" idx="1"/>
            </p:cNvCxnSpPr>
            <p:nvPr/>
          </p:nvCxnSpPr>
          <p:spPr>
            <a:xfrm>
              <a:off x="8872181" y="4273856"/>
              <a:ext cx="332115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87B2E95-7A9B-1949-A4BB-E8E8C37B2A39}"/>
                </a:ext>
              </a:extLst>
            </p:cNvPr>
            <p:cNvSpPr txBox="1"/>
            <p:nvPr/>
          </p:nvSpPr>
          <p:spPr>
            <a:xfrm>
              <a:off x="9204296" y="4089190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ODE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4D53C6D-2E29-AD84-6E09-AA4AB1D69842}"/>
                  </a:ext>
                </a:extLst>
              </p:cNvPr>
              <p:cNvSpPr txBox="1"/>
              <p:nvPr/>
            </p:nvSpPr>
            <p:spPr>
              <a:xfrm>
                <a:off x="-110925" y="4821650"/>
                <a:ext cx="6230470" cy="8976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800" b="0" i="1" smtClean="0">
                          <a:latin typeface="Cambria Math" panose="02040503050406030204" pitchFamily="18" charset="0"/>
                        </a:rPr>
                        <m:t>𝑏</m:t>
                      </m:r>
                      <m:d>
                        <m:dPr>
                          <m:ctrlPr>
                            <a:rPr lang="pt-BR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d>
                            <m:dPr>
                              <m:ctrlPr>
                                <a:rPr lang="pt-B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18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pt-BR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BR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pt-B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sSub>
                                <m:sSubPr>
                                  <m:ctrlPr>
                                    <a:rPr lang="pt-BR" sz="1800" b="0" i="1" smtClean="0">
                                      <a:solidFill>
                                        <a:srgbClr val="FF7E7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800" b="0" i="1" smtClean="0">
                                      <a:solidFill>
                                        <a:srgbClr val="FF7E79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pt-BR" sz="1800" b="0" i="1" smtClean="0">
                                      <a:solidFill>
                                        <a:srgbClr val="FF7E79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pt-BR" sz="1800" b="0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pt-BR" sz="1800" b="0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sz="1800" b="0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pt-BR" sz="1800" b="0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f>
                                <m:fPr>
                                  <m:ctrlPr>
                                    <a:rPr lang="pt-B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pt-BR" sz="18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8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pt-BR" sz="18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pt-BR" sz="1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pt-BR" sz="1800" b="0" i="1" smtClean="0">
                                          <a:solidFill>
                                            <a:srgbClr val="FF7E7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800" b="0" i="1" smtClean="0">
                                          <a:solidFill>
                                            <a:srgbClr val="FF7E7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pt-BR" sz="1800" b="0" i="1" smtClean="0">
                                          <a:solidFill>
                                            <a:srgbClr val="FF7E7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8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pt-BR" sz="18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pt-BR" sz="1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BR" sz="1800" b="0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d>
                                <m:dPr>
                                  <m:ctrlPr>
                                    <a:rPr lang="pt-BR" sz="1800" b="0" i="1" smtClean="0">
                                      <a:solidFill>
                                        <a:srgbClr val="FF8AD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1800" b="0" i="1" smtClean="0">
                                      <a:solidFill>
                                        <a:srgbClr val="FF8AD8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  <m:r>
                                <a:rPr lang="pt-BR" sz="1800" b="0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den>
                          </m:f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sSub>
                                <m:sSubPr>
                                  <m:ctrlPr>
                                    <a:rPr lang="pt-BR" i="1" smtClean="0">
                                      <a:solidFill>
                                        <a:srgbClr val="FF7E7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solidFill>
                                        <a:srgbClr val="FF7E79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pt-BR" i="1">
                                      <a:solidFill>
                                        <a:srgbClr val="FF7E79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pt-BR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pt-BR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b="0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pt-BR" i="1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f>
                                <m:f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pt-BR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pt-BR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pt-BR" i="1" smtClean="0">
                                          <a:solidFill>
                                            <a:srgbClr val="FF7E7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i="1">
                                          <a:solidFill>
                                            <a:srgbClr val="FF7E7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pt-BR" i="1">
                                          <a:solidFill>
                                            <a:srgbClr val="FF7E7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BR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d>
                                <m:dPr>
                                  <m:ctrlPr>
                                    <a:rPr lang="pt-BR" i="1">
                                      <a:solidFill>
                                        <a:srgbClr val="FF8AD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b="0" i="1" smtClean="0">
                                      <a:solidFill>
                                        <a:srgbClr val="FF8AD8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den>
                          </m:f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4D53C6D-2E29-AD84-6E09-AA4AB1D698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0925" y="4821650"/>
                <a:ext cx="6230470" cy="89768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6FF62CD-3047-C6EF-5A53-6348B0C52D1C}"/>
                  </a:ext>
                </a:extLst>
              </p:cNvPr>
              <p:cNvSpPr txBox="1"/>
              <p:nvPr/>
            </p:nvSpPr>
            <p:spPr>
              <a:xfrm>
                <a:off x="5926952" y="4786223"/>
                <a:ext cx="6159378" cy="887807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d>
                        <m:d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BR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pt-B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p>
                          <m:d>
                            <m:dPr>
                              <m:ctrlPr>
                                <a:rPr lang="pt-B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e>
                      </m:d>
                      <m:r>
                        <a:rPr lang="pt-BR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BR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pt-B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f>
                            <m:fPr>
                              <m:ctrlPr>
                                <a:rPr lang="pt-BR" sz="2000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pt-BR" sz="2000" b="0" i="1" smtClean="0">
                                      <a:solidFill>
                                        <a:srgbClr val="FF8AD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sz="2000" b="0" i="1" smtClean="0">
                                      <a:solidFill>
                                        <a:srgbClr val="FF8AD8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pt-BR" sz="2000" b="0" i="1" smtClean="0">
                                      <a:solidFill>
                                        <a:srgbClr val="FF8AD8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pt-BR" sz="2000" b="0" i="1" smtClean="0">
                                      <a:solidFill>
                                        <a:srgbClr val="FF8AD8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pt-BR" sz="2000" b="0" i="1" smtClean="0">
                                      <a:solidFill>
                                        <a:srgbClr val="FF8AD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2000" b="0" i="1" smtClean="0">
                                      <a:solidFill>
                                        <a:srgbClr val="FF8AD8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num>
                            <m:den>
                              <m:r>
                                <a:rPr lang="pt-BR" sz="2000" b="0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bSup>
                          <m:d>
                            <m:dPr>
                              <m:ctrlP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pt-BR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pt-BR" sz="200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pt-BR" sz="20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  <m:sup>
                              <m:r>
                                <a:rPr lang="pt-BR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bSup>
                          <m:d>
                            <m:dPr>
                              <m:ctrlPr>
                                <a:rPr lang="pt-BR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pt-B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pt-BR" sz="2000" i="1">
                                  <a:solidFill>
                                    <a:srgbClr val="FF7E7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i="1">
                                  <a:solidFill>
                                    <a:srgbClr val="FF7E79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2000" i="1">
                                  <a:solidFill>
                                    <a:srgbClr val="FF7E79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pt-BR" sz="200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pt-BR" sz="20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  <m:sup>
                              <m:r>
                                <a:rPr lang="pt-BR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bSup>
                          <m:d>
                            <m:dPr>
                              <m:ctrlPr>
                                <a:rPr lang="pt-BR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6FF62CD-3047-C6EF-5A53-6348B0C52D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6952" y="4786223"/>
                <a:ext cx="6159378" cy="88780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8F5A3528-1BAE-B37F-71AC-D0893E856B75}"/>
              </a:ext>
            </a:extLst>
          </p:cNvPr>
          <p:cNvSpPr txBox="1"/>
          <p:nvPr/>
        </p:nvSpPr>
        <p:spPr>
          <a:xfrm>
            <a:off x="159176" y="6146877"/>
            <a:ext cx="3558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Aim: To apply </a:t>
            </a:r>
            <a:r>
              <a:rPr lang="en-GB" sz="2000" dirty="0" err="1"/>
              <a:t>Gronwall’s</a:t>
            </a:r>
            <a:r>
              <a:rPr lang="en-GB" sz="2000" dirty="0"/>
              <a:t> lemma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B874408-1B11-8B69-0BA5-6ABD3A82D5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5671" y="5870423"/>
            <a:ext cx="5734719" cy="9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0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A1CC4-8512-0F5A-EE49-62C14BA5D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011"/>
            <a:ext cx="12192000" cy="1325563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Aims</a:t>
            </a:r>
          </a:p>
        </p:txBody>
      </p:sp>
      <p:pic>
        <p:nvPicPr>
          <p:cNvPr id="4098" name="Picture 2" descr="Super Mario 3D World - World Star - Jeff's Gaming Blog | Super mario 3d, Super  mario, Super mario art">
            <a:extLst>
              <a:ext uri="{FF2B5EF4-FFF2-40B4-BE49-F238E27FC236}">
                <a16:creationId xmlns:a16="http://schemas.microsoft.com/office/drawing/2014/main" id="{1469C149-1920-02BB-6F0D-FB7995C72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881" y="2592619"/>
            <a:ext cx="5008702" cy="281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B1E498-CD58-DA6B-9395-54D7B66F5037}"/>
              </a:ext>
            </a:extLst>
          </p:cNvPr>
          <p:cNvSpPr txBox="1"/>
          <p:nvPr/>
        </p:nvSpPr>
        <p:spPr>
          <a:xfrm>
            <a:off x="0" y="1403234"/>
            <a:ext cx="6651321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/>
              <a:t>To introduce the idea of “convergence” of  stochastic interacting particle systems to ODEs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/>
              <a:t>Apply this concept to a model with multiple time scales which is crucial to mathematical biology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/>
              <a:t>Rigorous math is FUN…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/>
              <a:t>AND useful!</a:t>
            </a:r>
          </a:p>
        </p:txBody>
      </p:sp>
    </p:spTree>
    <p:extLst>
      <p:ext uri="{BB962C8B-B14F-4D97-AF65-F5344CB8AC3E}">
        <p14:creationId xmlns:p14="http://schemas.microsoft.com/office/powerpoint/2010/main" val="48900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A1CC4-8512-0F5A-EE49-62C14BA5D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011"/>
            <a:ext cx="12192000" cy="1325563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Finishing this (Finally)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59FABB95-C088-707D-2F14-DAFD64950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149" y="1315552"/>
            <a:ext cx="12192000" cy="554244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pt-BR" sz="2000" dirty="0"/>
          </a:p>
          <a:p>
            <a:pPr lvl="1" algn="just">
              <a:lnSpc>
                <a:spcPct val="150000"/>
              </a:lnSpc>
              <a:buFont typeface="Wingdings" pitchFamily="2" charset="2"/>
              <a:buChar char="Ø"/>
            </a:pPr>
            <a:endParaRPr lang="pt-BR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E571660-9A32-7B48-B960-D7168E313096}"/>
                  </a:ext>
                </a:extLst>
              </p:cNvPr>
              <p:cNvSpPr txBox="1"/>
              <p:nvPr/>
            </p:nvSpPr>
            <p:spPr>
              <a:xfrm>
                <a:off x="427256" y="1681833"/>
                <a:ext cx="8834085" cy="5323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pt-BR" sz="2000" b="0" i="0" smtClean="0">
                                  <a:latin typeface="Cambria Math" panose="02040503050406030204" pitchFamily="18" charset="0"/>
                                </a:rPr>
                                <m:t>sup</m:t>
                              </m:r>
                            </m:e>
                            <m:lim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0≤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pt-BR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pt-BR" sz="20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  <m:d>
                                        <m:dPr>
                                          <m:ctrlPr>
                                            <a:rPr lang="pt-BR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pt-BR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pt-BR" sz="2000" i="1">
                                                  <a:latin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  <m:sup>
                                              <m:r>
                                                <a:rPr lang="pt-BR" sz="2000" i="1">
                                                  <a:latin typeface="Cambria Math" panose="02040503050406030204" pitchFamily="18" charset="0"/>
                                                </a:rPr>
                                                <m:t>𝑁</m:t>
                                              </m:r>
                                            </m:sup>
                                          </m:sSup>
                                          <m:d>
                                            <m:dPr>
                                              <m:ctrlPr>
                                                <a:rPr lang="pt-BR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pt-BR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𝜏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  <m:r>
                                        <a:rPr lang="pt-BR" sz="20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d>
                                        <m:dPr>
                                          <m:ctrlPr>
                                            <a:rPr lang="pt-BR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pt-BR" sz="2000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  <m:d>
                                            <m:dPr>
                                              <m:ctrlPr>
                                                <a:rPr lang="pt-BR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pt-BR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𝜏</m:t>
                                              </m:r>
                                            </m:e>
                                          </m:d>
                                          <m:r>
                                            <a:rPr lang="pt-BR" sz="20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pt-BR" sz="20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  <m:d>
                                            <m:dPr>
                                              <m:ctrlPr>
                                                <a:rPr lang="pt-BR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pt-BR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𝜏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</m:e>
                      </m:func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pt-BR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pt-BR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pt-BR" sz="20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p>
                                          <m:r>
                                            <a:rPr lang="pt-BR" sz="2000" i="1"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sup>
                                      </m:sSup>
                                      <m:d>
                                        <m:dPr>
                                          <m:ctrlPr>
                                            <a:rPr lang="pt-BR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pt-BR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pt-BR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pt-BR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2000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pt-BR" sz="200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pt-BR" sz="20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pt-BR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20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pt-BR" sz="200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pt-BR" sz="2000" b="0" i="0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pt-BR" sz="2000" b="0" i="0" smtClean="0">
                                  <a:latin typeface="Cambria Math" panose="02040503050406030204" pitchFamily="18" charset="0"/>
                                </a:rPr>
                                <m:t>sup</m:t>
                              </m:r>
                            </m:e>
                            <m:lim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0≤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pt-B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pt-BR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pt-BR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pt-BR" sz="2000" i="1">
                                              <a:latin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e>
                                        <m:sup>
                                          <m:r>
                                            <a:rPr lang="pt-BR" sz="2000" i="1"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sup>
                                      </m:sSup>
                                      <m:d>
                                        <m:dPr>
                                          <m:ctrlPr>
                                            <a:rPr lang="pt-BR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pt-BR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𝜏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pt-BR" sz="2000" i="1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E571660-9A32-7B48-B960-D7168E3130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256" y="1681833"/>
                <a:ext cx="8834085" cy="532325"/>
              </a:xfrm>
              <a:prstGeom prst="rect">
                <a:avLst/>
              </a:prstGeom>
              <a:blipFill>
                <a:blip r:embed="rId2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4D53C6D-2E29-AD84-6E09-AA4AB1D69842}"/>
                  </a:ext>
                </a:extLst>
              </p:cNvPr>
              <p:cNvSpPr txBox="1"/>
              <p:nvPr/>
            </p:nvSpPr>
            <p:spPr>
              <a:xfrm>
                <a:off x="-46298" y="4593249"/>
                <a:ext cx="6230470" cy="8976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800" b="0" i="1" smtClean="0">
                          <a:latin typeface="Cambria Math" panose="02040503050406030204" pitchFamily="18" charset="0"/>
                        </a:rPr>
                        <m:t>𝑏</m:t>
                      </m:r>
                      <m:d>
                        <m:dPr>
                          <m:ctrlPr>
                            <a:rPr lang="pt-BR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d>
                            <m:dPr>
                              <m:ctrlPr>
                                <a:rPr lang="pt-B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18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pt-BR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BR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pt-B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sSub>
                                <m:sSubPr>
                                  <m:ctrlPr>
                                    <a:rPr lang="pt-BR" sz="1800" b="0" i="1" smtClean="0">
                                      <a:solidFill>
                                        <a:srgbClr val="FF7E7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800" b="0" i="1" smtClean="0">
                                      <a:solidFill>
                                        <a:srgbClr val="FF7E79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pt-BR" sz="1800" b="0" i="1" smtClean="0">
                                      <a:solidFill>
                                        <a:srgbClr val="FF7E79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pt-BR" sz="1800" b="0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pt-BR" sz="1800" b="0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sz="1800" b="0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pt-BR" sz="1800" b="0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f>
                                <m:fPr>
                                  <m:ctrlPr>
                                    <a:rPr lang="pt-B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pt-BR" sz="18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8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pt-BR" sz="18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pt-BR" sz="1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pt-BR" sz="1800" b="0" i="1" smtClean="0">
                                          <a:solidFill>
                                            <a:srgbClr val="FF7E7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800" b="0" i="1" smtClean="0">
                                          <a:solidFill>
                                            <a:srgbClr val="FF7E7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pt-BR" sz="1800" b="0" i="1" smtClean="0">
                                          <a:solidFill>
                                            <a:srgbClr val="FF7E7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8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pt-BR" sz="18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pt-BR" sz="1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BR" sz="1800" b="0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d>
                                <m:dPr>
                                  <m:ctrlPr>
                                    <a:rPr lang="pt-BR" sz="1800" b="0" i="1" smtClean="0">
                                      <a:solidFill>
                                        <a:srgbClr val="FF8AD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1800" b="0" i="1" smtClean="0">
                                      <a:solidFill>
                                        <a:srgbClr val="FF8AD8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  <m:r>
                                <a:rPr lang="pt-BR" sz="1800" b="0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den>
                          </m:f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sSub>
                                <m:sSubPr>
                                  <m:ctrlPr>
                                    <a:rPr lang="pt-BR" i="1" smtClean="0">
                                      <a:solidFill>
                                        <a:srgbClr val="FF7E7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solidFill>
                                        <a:srgbClr val="FF7E79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pt-BR" i="1">
                                      <a:solidFill>
                                        <a:srgbClr val="FF7E79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pt-BR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pt-BR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b="0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pt-BR" i="1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f>
                                <m:f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pt-BR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pt-BR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pt-BR" i="1" smtClean="0">
                                          <a:solidFill>
                                            <a:srgbClr val="FF7E7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i="1">
                                          <a:solidFill>
                                            <a:srgbClr val="FF7E7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pt-BR" i="1">
                                          <a:solidFill>
                                            <a:srgbClr val="FF7E7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BR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d>
                                <m:dPr>
                                  <m:ctrlPr>
                                    <a:rPr lang="pt-BR" i="1">
                                      <a:solidFill>
                                        <a:srgbClr val="FF8AD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b="0" i="1" smtClean="0">
                                      <a:solidFill>
                                        <a:srgbClr val="FF8AD8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den>
                          </m:f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4D53C6D-2E29-AD84-6E09-AA4AB1D698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6298" y="4593249"/>
                <a:ext cx="6230470" cy="8976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6FF62CD-3047-C6EF-5A53-6348B0C52D1C}"/>
                  </a:ext>
                </a:extLst>
              </p:cNvPr>
              <p:cNvSpPr txBox="1"/>
              <p:nvPr/>
            </p:nvSpPr>
            <p:spPr>
              <a:xfrm>
                <a:off x="427256" y="5730562"/>
                <a:ext cx="6159378" cy="887807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d>
                        <m:d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BR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pt-B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p>
                          <m:d>
                            <m:dPr>
                              <m:ctrlPr>
                                <a:rPr lang="pt-B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e>
                      </m:d>
                      <m:r>
                        <a:rPr lang="pt-BR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BR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pt-B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f>
                            <m:fPr>
                              <m:ctrlPr>
                                <a:rPr lang="pt-BR" sz="2000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pt-BR" sz="2000" b="0" i="1" smtClean="0">
                                      <a:solidFill>
                                        <a:srgbClr val="FF8AD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sz="2000" b="0" i="1" smtClean="0">
                                      <a:solidFill>
                                        <a:srgbClr val="FF8AD8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pt-BR" sz="2000" b="0" i="1" smtClean="0">
                                      <a:solidFill>
                                        <a:srgbClr val="FF8AD8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pt-BR" sz="2000" b="0" i="1" smtClean="0">
                                      <a:solidFill>
                                        <a:srgbClr val="FF8AD8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pt-BR" sz="2000" b="0" i="1" smtClean="0">
                                      <a:solidFill>
                                        <a:srgbClr val="FF8AD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2000" b="0" i="1" smtClean="0">
                                      <a:solidFill>
                                        <a:srgbClr val="FF8AD8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num>
                            <m:den>
                              <m:r>
                                <a:rPr lang="pt-BR" sz="2000" b="0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bSup>
                          <m:d>
                            <m:dPr>
                              <m:ctrlP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pt-BR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pt-BR" sz="200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pt-BR" sz="20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  <m:sup>
                              <m:r>
                                <a:rPr lang="pt-BR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bSup>
                          <m:d>
                            <m:dPr>
                              <m:ctrlPr>
                                <a:rPr lang="pt-BR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pt-B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pt-BR" sz="2000" i="1">
                                  <a:solidFill>
                                    <a:srgbClr val="FF7E7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i="1">
                                  <a:solidFill>
                                    <a:srgbClr val="FF7E79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2000" i="1">
                                  <a:solidFill>
                                    <a:srgbClr val="FF7E79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pt-BR" sz="200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pt-BR" sz="20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  <m:sup>
                              <m:r>
                                <a:rPr lang="pt-BR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bSup>
                          <m:d>
                            <m:dPr>
                              <m:ctrlPr>
                                <a:rPr lang="pt-BR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6FF62CD-3047-C6EF-5A53-6348B0C52D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256" y="5730562"/>
                <a:ext cx="6159378" cy="8878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36937BA-498C-4DAC-6A82-89C961B20592}"/>
                  </a:ext>
                </a:extLst>
              </p:cNvPr>
              <p:cNvSpPr txBox="1"/>
              <p:nvPr/>
            </p:nvSpPr>
            <p:spPr>
              <a:xfrm>
                <a:off x="3724835" y="2284923"/>
                <a:ext cx="6230470" cy="7175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pt-BR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18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sSub>
                            <m:sSubPr>
                              <m:ctrlPr>
                                <a:rPr lang="pt-B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18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nary>
                        <m:naryPr>
                          <m:ctrlPr>
                            <a:rPr lang="pt-BR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sSub>
                            <m:sSubPr>
                              <m:ctrlPr>
                                <a:rPr lang="pt-B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func>
                                <m:funcPr>
                                  <m:ctrlPr>
                                    <a:rPr lang="pt-B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pt-BR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pt-BR" sz="1800" b="0" i="0" smtClean="0">
                                          <a:latin typeface="Cambria Math" panose="02040503050406030204" pitchFamily="18" charset="0"/>
                                        </a:rPr>
                                        <m:t>sup</m:t>
                                      </m:r>
                                    </m:e>
                                    <m:lim>
                                      <m:r>
                                        <a:rPr lang="pt-BR" sz="1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pt-BR" sz="1800" b="0" i="1" smtClean="0">
                                          <a:latin typeface="Cambria Math" panose="02040503050406030204" pitchFamily="18" charset="0"/>
                                        </a:rPr>
                                        <m:t>≤</m:t>
                                      </m:r>
                                      <m:r>
                                        <a:rPr lang="pt-BR" sz="18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pt-BR" sz="1800" b="0" i="1" smtClean="0">
                                          <a:latin typeface="Cambria Math" panose="02040503050406030204" pitchFamily="18" charset="0"/>
                                        </a:rPr>
                                        <m:t>≤</m:t>
                                      </m:r>
                                      <m:r>
                                        <a:rPr lang="pt-BR" sz="1800" b="0" i="1" smtClean="0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lim>
                                  </m:limLow>
                                </m:fName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pt-BR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pt-BR" sz="1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pt-BR" sz="1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pt-BR" sz="1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  <m:r>
                                                <a:rPr lang="pt-BR" sz="1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pt-BR" sz="1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  <m:sup>
                                              <m:r>
                                                <a:rPr lang="pt-BR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𝑁</m:t>
                                              </m:r>
                                            </m:sup>
                                          </m:sSup>
                                          <m:d>
                                            <m:dPr>
                                              <m:ctrlPr>
                                                <a:rPr lang="pt-BR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pt-BR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</m:d>
                                          <m:r>
                                            <a:rPr lang="pt-BR" b="0" i="1" smtClean="0">
                                              <a:latin typeface="Cambria Math" panose="02040503050406030204" pitchFamily="18" charset="0"/>
                                            </a:rPr>
                                            <m:t>)−</m:t>
                                          </m:r>
                                          <m:d>
                                            <m:dPr>
                                              <m:ctrlPr>
                                                <a:rPr lang="pt-BR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pt-BR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pt-BR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pt-BR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𝑟</m:t>
                                                  </m:r>
                                                </m:e>
                                              </m:d>
                                              <m:r>
                                                <a:rPr lang="pt-BR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pt-BR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𝑝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pt-BR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pt-BR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𝑟</m:t>
                                                  </m:r>
                                                </m:e>
                                              </m:d>
                                            </m:e>
                                          </m:d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</m:e>
                            <m:sub>
                              <m:r>
                                <a:rPr lang="pt-BR" sz="1800" b="0" i="1" smtClean="0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36937BA-498C-4DAC-6A82-89C961B20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4835" y="2284923"/>
                <a:ext cx="6230470" cy="717569"/>
              </a:xfrm>
              <a:prstGeom prst="rect">
                <a:avLst/>
              </a:prstGeom>
              <a:blipFill>
                <a:blip r:embed="rId5"/>
                <a:stretch>
                  <a:fillRect t="-152632" b="-2280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20FA5AC-5305-FB1D-ED5D-51CAE3773DCF}"/>
                  </a:ext>
                </a:extLst>
              </p:cNvPr>
              <p:cNvSpPr txBox="1"/>
              <p:nvPr/>
            </p:nvSpPr>
            <p:spPr>
              <a:xfrm>
                <a:off x="3664974" y="3101663"/>
                <a:ext cx="6230470" cy="8468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pt-BR" sz="1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pt-B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pt-BR" sz="1800" b="0" i="0" smtClean="0">
                                  <a:latin typeface="Cambria Math" panose="02040503050406030204" pitchFamily="18" charset="0"/>
                                </a:rPr>
                                <m:t>sup</m:t>
                              </m:r>
                            </m:e>
                            <m:lim>
                              <m:r>
                                <a:rPr lang="pt-BR" sz="1800" b="0" i="1" smtClean="0">
                                  <a:latin typeface="Cambria Math" panose="02040503050406030204" pitchFamily="18" charset="0"/>
                                </a:rPr>
                                <m:t>0≤</m:t>
                              </m:r>
                              <m:r>
                                <a:rPr lang="pt-BR" sz="18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pt-BR" sz="1800" b="0" i="1" smtClean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pt-BR" sz="1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pt-B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pt-B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pt-BR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nary>
                                        <m:naryPr>
                                          <m:ctrlPr>
                                            <a:rPr lang="pt-BR" sz="1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23"/>
                                            </m:rPr>
                                            <a:rPr lang="pt-BR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  <m:sup>
                                          <m:r>
                                            <a:rPr lang="pt-BR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𝜏</m:t>
                                          </m:r>
                                        </m:sup>
                                        <m:e>
                                          <m:f>
                                            <m:fPr>
                                              <m:ctrlPr>
                                                <a:rPr lang="pt-BR" sz="1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sSub>
                                                <m:sSubPr>
                                                  <m:ctrlPr>
                                                    <a:rPr lang="pt-BR" sz="1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pt-BR" sz="1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(</m:t>
                                                  </m:r>
                                                  <m:r>
                                                    <a:rPr lang="pt-BR" sz="1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pt-BR" sz="1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pt-BR" sz="1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pt-BR" sz="1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pt-BR" sz="1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𝑟</m:t>
                                                  </m:r>
                                                </m:e>
                                              </m:d>
                                              <m:r>
                                                <a:rPr lang="pt-BR" sz="1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pt-BR" sz="1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pt-BR" sz="1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pt-BR" sz="1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pt-BR" sz="1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)</m:t>
                                              </m:r>
                                            </m:num>
                                            <m:den>
                                              <m:d>
                                                <m:dPr>
                                                  <m:ctrlPr>
                                                    <a:rPr lang="pt-BR" sz="1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pt-BR" sz="18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pt-BR" sz="18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𝑘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pt-BR" sz="18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1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pt-BR" sz="1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𝑠</m:t>
                                                  </m:r>
                                                  <m:d>
                                                    <m:dPr>
                                                      <m:ctrlPr>
                                                        <a:rPr lang="pt-BR" sz="18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pt-BR" sz="18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𝑟</m:t>
                                                      </m:r>
                                                    </m:e>
                                                  </m:d>
                                                  <m:r>
                                                    <a:rPr lang="pt-BR" sz="1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+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pt-BR" sz="18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pt-BR" sz="18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𝑘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pt-BR" sz="18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2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pt-BR" sz="1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+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pt-BR" sz="18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pt-BR" sz="18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𝑘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pt-BR" sz="18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3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den>
                                          </m:f>
                                          <m:sSub>
                                            <m:sSubPr>
                                              <m:ctrlPr>
                                                <a:rPr lang="pt-BR" sz="1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pt-BR" sz="1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𝛾</m:t>
                                              </m:r>
                                            </m:e>
                                            <m:sub>
                                              <m:r>
                                                <a:rPr lang="pt-BR" sz="1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𝑔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pt-BR" sz="1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pt-BR" sz="1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pt-BR" sz="1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𝑋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pt-BR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𝑁</m:t>
                                                  </m:r>
                                                </m:sup>
                                              </m:sSup>
                                              <m:d>
                                                <m:dPr>
                                                  <m:ctrlPr>
                                                    <a:rPr lang="pt-BR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pt-BR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𝑟</m:t>
                                                  </m:r>
                                                </m:e>
                                              </m:d>
                                            </m:e>
                                          </m:d>
                                          <m:r>
                                            <a:rPr lang="pt-BR" b="0" i="1" smtClean="0">
                                              <a:latin typeface="Cambria Math" panose="02040503050406030204" pitchFamily="18" charset="0"/>
                                            </a:rPr>
                                            <m:t>𝑑𝑟</m:t>
                                          </m:r>
                                        </m:e>
                                      </m:nary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pt-BR" sz="1800" b="0" i="1" smtClean="0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20FA5AC-5305-FB1D-ED5D-51CAE3773D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4974" y="3101663"/>
                <a:ext cx="6230470" cy="846835"/>
              </a:xfrm>
              <a:prstGeom prst="rect">
                <a:avLst/>
              </a:prstGeom>
              <a:blipFill>
                <a:blip r:embed="rId6"/>
                <a:stretch>
                  <a:fillRect t="-123529" b="-1794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5D4C437-F63C-6D56-2235-4424D8526CEC}"/>
              </a:ext>
            </a:extLst>
          </p:cNvPr>
          <p:cNvCxnSpPr/>
          <p:nvPr/>
        </p:nvCxnSpPr>
        <p:spPr>
          <a:xfrm flipV="1">
            <a:off x="4643718" y="1414723"/>
            <a:ext cx="2136491" cy="87020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3193B704-0B2F-19F4-6872-6BC7029FCF45}"/>
              </a:ext>
            </a:extLst>
          </p:cNvPr>
          <p:cNvSpPr/>
          <p:nvPr/>
        </p:nvSpPr>
        <p:spPr>
          <a:xfrm>
            <a:off x="7404847" y="1628046"/>
            <a:ext cx="1897572" cy="653370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227BCA97-7489-13E1-4AAB-BCC85DCE02E8}"/>
              </a:ext>
            </a:extLst>
          </p:cNvPr>
          <p:cNvSpPr/>
          <p:nvPr/>
        </p:nvSpPr>
        <p:spPr>
          <a:xfrm>
            <a:off x="4368081" y="2355688"/>
            <a:ext cx="4893259" cy="653370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6CE946A-FB9D-356C-16CC-5B8A54BB36E0}"/>
              </a:ext>
            </a:extLst>
          </p:cNvPr>
          <p:cNvSpPr/>
          <p:nvPr/>
        </p:nvSpPr>
        <p:spPr>
          <a:xfrm>
            <a:off x="5596245" y="3168921"/>
            <a:ext cx="1826531" cy="653370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8471623-C35E-FF56-2EF5-252686C3B8FB}"/>
              </a:ext>
            </a:extLst>
          </p:cNvPr>
          <p:cNvCxnSpPr>
            <a:cxnSpLocks/>
            <a:stCxn id="43" idx="2"/>
            <a:endCxn id="46" idx="1"/>
          </p:cNvCxnSpPr>
          <p:nvPr/>
        </p:nvCxnSpPr>
        <p:spPr>
          <a:xfrm>
            <a:off x="6509511" y="3822291"/>
            <a:ext cx="411570" cy="763043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25BEFB25-522F-9155-BF34-4CF25C05632E}"/>
              </a:ext>
            </a:extLst>
          </p:cNvPr>
          <p:cNvSpPr txBox="1"/>
          <p:nvPr/>
        </p:nvSpPr>
        <p:spPr>
          <a:xfrm>
            <a:off x="6921081" y="4400668"/>
            <a:ext cx="2107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Monotonic function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2BDEDDC-2551-EDB6-0A07-BB7388E83CCB}"/>
                  </a:ext>
                </a:extLst>
              </p:cNvPr>
              <p:cNvSpPr txBox="1"/>
              <p:nvPr/>
            </p:nvSpPr>
            <p:spPr>
              <a:xfrm>
                <a:off x="-23149" y="4766834"/>
                <a:ext cx="1192375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Second Mean Value Theorem for Integrals: Let </a:t>
                </a:r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["/>
                        <m:endChr m:val="]"/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pt-BR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GB" dirty="0"/>
                  <a:t> such that </a:t>
                </a:r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GB" dirty="0"/>
                  <a:t> is monotonic and </a:t>
                </a:r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GB" dirty="0"/>
                  <a:t> is Lebesgue integrable. Then there exists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b="0" i="0" smtClean="0">
                        <a:latin typeface="Cambria Math" panose="02040503050406030204" pitchFamily="18" charset="0"/>
                      </a:rPr>
                      <m:t>c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∈[0,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GB" dirty="0"/>
                  <a:t> such that</a:t>
                </a:r>
              </a:p>
            </p:txBody>
          </p:sp>
        </mc:Choice>
        <mc:Fallback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2BDEDDC-2551-EDB6-0A07-BB7388E83C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3149" y="4766834"/>
                <a:ext cx="11923756" cy="646331"/>
              </a:xfrm>
              <a:prstGeom prst="rect">
                <a:avLst/>
              </a:prstGeom>
              <a:blipFill>
                <a:blip r:embed="rId7"/>
                <a:stretch>
                  <a:fillRect l="-426" t="-3846" b="-153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2B26D9D-4241-1BC8-9721-4E135012027E}"/>
                  </a:ext>
                </a:extLst>
              </p:cNvPr>
              <p:cNvSpPr txBox="1"/>
              <p:nvPr/>
            </p:nvSpPr>
            <p:spPr>
              <a:xfrm>
                <a:off x="2905308" y="5355223"/>
                <a:ext cx="5381873" cy="6229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d>
                            <m:d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0+</m:t>
                          </m:r>
                        </m:e>
                      </m:d>
                      <m:nary>
                        <m:nary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𝑤</m:t>
                          </m:r>
                          <m:d>
                            <m:d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pt-BR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−)</m:t>
                      </m:r>
                      <m:nary>
                        <m:nary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𝑤</m:t>
                          </m:r>
                          <m:d>
                            <m:d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2B26D9D-4241-1BC8-9721-4E1350120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308" y="5355223"/>
                <a:ext cx="5381873" cy="622927"/>
              </a:xfrm>
              <a:prstGeom prst="rect">
                <a:avLst/>
              </a:prstGeom>
              <a:blipFill>
                <a:blip r:embed="rId8"/>
                <a:stretch>
                  <a:fillRect l="-17647" t="-180000" r="-941" b="-26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659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41" grpId="0" animBg="1"/>
      <p:bldP spid="42" grpId="0" animBg="1"/>
      <p:bldP spid="43" grpId="0" animBg="1"/>
      <p:bldP spid="46" grpId="0"/>
      <p:bldP spid="48" grpId="0"/>
      <p:bldP spid="4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A1CC4-8512-0F5A-EE49-62C14BA5D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011"/>
            <a:ext cx="12192000" cy="1325563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The Final Theorem (Finally)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2BDEDDC-2551-EDB6-0A07-BB7388E83CCB}"/>
                  </a:ext>
                </a:extLst>
              </p:cNvPr>
              <p:cNvSpPr txBox="1"/>
              <p:nvPr/>
            </p:nvSpPr>
            <p:spPr>
              <a:xfrm>
                <a:off x="0" y="1395917"/>
                <a:ext cx="11923756" cy="3592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Theorem: For the initial conditions,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and taking </a:t>
                </a:r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</m:sSup>
                        <m:d>
                          <m:d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  <m:r>
                      <a:rPr lang="pt-BR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p>
                            </m:sSubSup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pt-BR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pt-BR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pt-BR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p>
                            </m:sSubSup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</m:e>
                    </m:d>
                  </m:oMath>
                </a14:m>
                <a:r>
                  <a:rPr lang="en-GB" dirty="0"/>
                  <a:t>, we have, for all </a:t>
                </a:r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GB" dirty="0"/>
                  <a:t>, that: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Where </a:t>
                </a:r>
              </a:p>
              <a:p>
                <a:endParaRPr lang="en-GB" dirty="0"/>
              </a:p>
            </p:txBody>
          </p:sp>
        </mc:Choice>
        <mc:Fallback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2BDEDDC-2551-EDB6-0A07-BB7388E83C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395917"/>
                <a:ext cx="11923756" cy="3592907"/>
              </a:xfrm>
              <a:prstGeom prst="rect">
                <a:avLst/>
              </a:prstGeom>
              <a:blipFill>
                <a:blip r:embed="rId2"/>
                <a:stretch>
                  <a:fillRect l="-426" t="-3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6327BFD-4750-64E6-9013-C88A62639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741" y="1395917"/>
            <a:ext cx="3311721" cy="132468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FD87AF2-1B86-04A6-0304-CCD08F7D0996}"/>
                  </a:ext>
                </a:extLst>
              </p:cNvPr>
              <p:cNvSpPr txBox="1"/>
              <p:nvPr/>
            </p:nvSpPr>
            <p:spPr>
              <a:xfrm>
                <a:off x="1712258" y="3429000"/>
                <a:ext cx="8767484" cy="6342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ℙ</m:t>
                      </m:r>
                      <m:d>
                        <m:dPr>
                          <m:begChr m:val="["/>
                          <m:endChr m:val="]"/>
                          <m:ctrlPr>
                            <a:rPr lang="pt-B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pt-BR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pt-BR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sup</m:t>
                                      </m:r>
                                    </m:e>
                                    <m:lim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0≤</m:t>
                                      </m:r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≤</m:t>
                                      </m:r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lim>
                                  </m:limLow>
                                </m:fName>
                                <m:e>
                                  <m:sSub>
                                    <m:sSubPr>
                                      <m:ctrlPr>
                                        <a:rPr lang="pt-B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pt-BR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|"/>
                                              <m:endChr m:val="|"/>
                                              <m:ctrlPr>
                                                <a:rPr lang="pt-BR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pt-BR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pt-BR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p>
                                                    <m:sSupPr>
                                                      <m:ctrlPr>
                                                        <a:rPr lang="pt-BR" b="0" i="1" smtClean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lang="pt-BR" b="0" i="1" smtClean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𝑋</m:t>
                                                      </m:r>
                                                    </m:e>
                                                    <m:sup>
                                                      <m:r>
                                                        <a:rPr lang="pt-BR" b="0" i="1" smtClean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𝑁</m:t>
                                                      </m:r>
                                                    </m:sup>
                                                  </m:sSup>
                                                  <m:d>
                                                    <m:dPr>
                                                      <m:ctrlPr>
                                                        <a:rPr lang="pt-BR" b="0" i="1" smtClean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pt-BR" b="0" i="1" smtClean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𝑡</m:t>
                                                      </m:r>
                                                    </m:e>
                                                  </m:d>
                                                </m:e>
                                              </m:d>
                                              <m:r>
                                                <a:rPr lang="pt-BR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pt-BR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pt-BR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𝑠</m:t>
                                                  </m:r>
                                                  <m:d>
                                                    <m:dPr>
                                                      <m:ctrlPr>
                                                        <a:rPr lang="pt-BR" b="0" i="1" smtClean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pt-BR" b="0" i="1" smtClean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𝑡</m:t>
                                                      </m:r>
                                                    </m:e>
                                                  </m:d>
                                                  <m:r>
                                                    <a:rPr lang="pt-BR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pt-BR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𝑝</m:t>
                                                  </m:r>
                                                  <m:d>
                                                    <m:dPr>
                                                      <m:ctrlPr>
                                                        <a:rPr lang="pt-BR" b="0" i="1" smtClean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pt-BR" b="0" i="1" smtClean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𝑡</m:t>
                                                      </m:r>
                                                    </m:e>
                                                  </m:d>
                                                </m:e>
                                              </m:d>
                                            </m:e>
                                          </m:d>
                                        </m:e>
                                      </m:d>
                                    </m:e>
                                    <m:sub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∞</m:t>
                                      </m:r>
                                    </m:sub>
                                  </m:s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&gt;</m:t>
                                  </m:r>
                                  <m:sSub>
                                    <m:sSubPr>
                                      <m:ctrlPr>
                                        <a:rPr lang="pt-B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𝑁</m:t>
                                      </m:r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𝜖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pt-B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𝐷𝑇</m:t>
                                      </m:r>
                                    </m:sup>
                                  </m:sSup>
                                </m:e>
                              </m:func>
                            </m:e>
                          </m:d>
                        </m:e>
                      </m:d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≤4</m:t>
                      </m:r>
                      <m:d>
                        <m:dPr>
                          <m:begChr m:val="["/>
                          <m:endChr m:val="]"/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BR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pt-B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pt-B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pt-B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𝜖</m:t>
                                          </m:r>
                                        </m:e>
                                        <m:sup>
                                          <m:r>
                                            <a:rPr lang="pt-B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pt-B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sSub>
                                        <m:sSubPr>
                                          <m:ctrlPr>
                                            <a:rPr lang="pt-B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pt-BR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sub>
                                      </m:sSub>
                                      <m:r>
                                        <a:rPr lang="pt-B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pt-B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BR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pt-B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pt-B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pt-B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𝜖</m:t>
                                          </m:r>
                                        </m:e>
                                        <m:sup>
                                          <m:r>
                                            <a:rPr lang="pt-B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pt-B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sSub>
                                        <m:sSubPr>
                                          <m:ctrlPr>
                                            <a:rPr lang="pt-B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pt-B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  <m:r>
                                        <a:rPr lang="pt-B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FD87AF2-1B86-04A6-0304-CCD08F7D09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2258" y="3429000"/>
                <a:ext cx="8767484" cy="634213"/>
              </a:xfrm>
              <a:prstGeom prst="rect">
                <a:avLst/>
              </a:prstGeom>
              <a:blipFill>
                <a:blip r:embed="rId4"/>
                <a:stretch>
                  <a:fillRect l="-145" b="-98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64DA011-5E43-DC51-DA11-65263C5D98A8}"/>
                  </a:ext>
                </a:extLst>
              </p:cNvPr>
              <p:cNvSpPr txBox="1"/>
              <p:nvPr/>
            </p:nvSpPr>
            <p:spPr>
              <a:xfrm>
                <a:off x="4288270" y="4699840"/>
                <a:ext cx="3920753" cy="8300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d>
                            <m:d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BR" sz="2000" i="1" smtClean="0">
                                          <a:solidFill>
                                            <a:srgbClr val="FF8AD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000" i="1">
                                          <a:solidFill>
                                            <a:srgbClr val="FF8AD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pt-BR" sz="2000" i="1">
                                          <a:solidFill>
                                            <a:srgbClr val="FF8AD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pt-BR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BR" sz="200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num>
                                    <m:den>
                                      <m:r>
                                        <a:rPr lang="pt-BR" sz="2000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BR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pt-BR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∨</m:t>
                                  </m:r>
                                  <m:sSub>
                                    <m:sSubPr>
                                      <m:ctrlPr>
                                        <a:rPr lang="pt-BR" sz="2000" b="0" i="1" smtClean="0">
                                          <a:solidFill>
                                            <a:srgbClr val="FF7E7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000" b="0" i="1" smtClean="0">
                                          <a:solidFill>
                                            <a:srgbClr val="FF7E7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pt-BR" sz="2000" b="0" i="1" smtClean="0">
                                          <a:solidFill>
                                            <a:srgbClr val="FF7E7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64DA011-5E43-DC51-DA11-65263C5D9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8270" y="4699840"/>
                <a:ext cx="3920753" cy="830035"/>
              </a:xfrm>
              <a:prstGeom prst="rect">
                <a:avLst/>
              </a:prstGeom>
              <a:blipFill>
                <a:blip r:embed="rId5"/>
                <a:stretch>
                  <a:fillRect l="-968" b="-90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E10C0B-59BE-2DBC-0A1D-BF8827F32EEE}"/>
                  </a:ext>
                </a:extLst>
              </p:cNvPr>
              <p:cNvSpPr txBox="1"/>
              <p:nvPr/>
            </p:nvSpPr>
            <p:spPr>
              <a:xfrm>
                <a:off x="4184683" y="5707706"/>
                <a:ext cx="4127925" cy="8300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d>
                            <m:d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BR" sz="2000" i="1" smtClean="0">
                                          <a:solidFill>
                                            <a:srgbClr val="FF8AD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000" i="1">
                                          <a:solidFill>
                                            <a:srgbClr val="FF8AD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pt-BR" sz="2000" i="1">
                                          <a:solidFill>
                                            <a:srgbClr val="FF8AD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pt-BR" sz="20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pt-BR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BR" sz="200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num>
                                    <m:den>
                                      <m:r>
                                        <a:rPr lang="pt-BR" sz="2000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BR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pt-BR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pt-BR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pt-BR" sz="2000" b="0" i="1" smtClean="0">
                                          <a:solidFill>
                                            <a:srgbClr val="FF7E7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000" b="0" i="1" smtClean="0">
                                          <a:solidFill>
                                            <a:srgbClr val="FF7E7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pt-BR" sz="2000" b="0" i="1" smtClean="0">
                                          <a:solidFill>
                                            <a:srgbClr val="FF7E7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E10C0B-59BE-2DBC-0A1D-BF8827F32E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4683" y="5707706"/>
                <a:ext cx="4127925" cy="830035"/>
              </a:xfrm>
              <a:prstGeom prst="rect">
                <a:avLst/>
              </a:prstGeom>
              <a:blipFill>
                <a:blip r:embed="rId6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1EC210C-786E-70BE-6B8B-6171906D7196}"/>
                  </a:ext>
                </a:extLst>
              </p:cNvPr>
              <p:cNvSpPr txBox="1"/>
              <p:nvPr/>
            </p:nvSpPr>
            <p:spPr>
              <a:xfrm>
                <a:off x="268244" y="4866713"/>
                <a:ext cx="3714735" cy="6381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+3</m:t>
                      </m:r>
                      <m:f>
                        <m:f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) </m:t>
                          </m:r>
                        </m:num>
                        <m:den>
                          <m:sSub>
                            <m:sSub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1EC210C-786E-70BE-6B8B-6171906D71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44" y="4866713"/>
                <a:ext cx="3714735" cy="638123"/>
              </a:xfrm>
              <a:prstGeom prst="rect">
                <a:avLst/>
              </a:prstGeom>
              <a:blipFill>
                <a:blip r:embed="rId7"/>
                <a:stretch>
                  <a:fillRect l="-1365" t="-7843" b="-78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05711D8-C126-8937-4AC6-698690BC5C82}"/>
                  </a:ext>
                </a:extLst>
              </p:cNvPr>
              <p:cNvSpPr txBox="1"/>
              <p:nvPr/>
            </p:nvSpPr>
            <p:spPr>
              <a:xfrm>
                <a:off x="306489" y="5753175"/>
                <a:ext cx="1405769" cy="6362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sSub>
                            <m:sSub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05711D8-C126-8937-4AC6-698690BC5C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489" y="5753175"/>
                <a:ext cx="1405769" cy="636264"/>
              </a:xfrm>
              <a:prstGeom prst="rect">
                <a:avLst/>
              </a:prstGeom>
              <a:blipFill>
                <a:blip r:embed="rId8"/>
                <a:stretch>
                  <a:fillRect l="-3604" t="-7843" r="-5405" b="-78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917C01-ABE6-4BCE-773E-AB9DBF9588A0}"/>
                  </a:ext>
                </a:extLst>
              </p:cNvPr>
              <p:cNvSpPr txBox="1"/>
              <p:nvPr/>
            </p:nvSpPr>
            <p:spPr>
              <a:xfrm>
                <a:off x="7071273" y="5679463"/>
                <a:ext cx="6274987" cy="6519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pt-BR" sz="20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num>
                        <m:den>
                          <m:r>
                            <a:rPr lang="en-GB" sz="20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pt-BR" sz="20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  <m:d>
                        <m:dPr>
                          <m:ctrlPr>
                            <a:rPr lang="pt-BR" sz="20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0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pt-BR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BR" sz="20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  <m:r>
                            <a:rPr lang="pt-BR" sz="2000" b="1" i="1" smtClean="0">
                              <a:solidFill>
                                <a:srgbClr val="FF8AD8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  <m:d>
                            <m:dPr>
                              <m:ctrlPr>
                                <a:rPr lang="pt-BR" sz="2000" b="1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000" b="1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)+</m:t>
                          </m:r>
                          <m:r>
                            <a:rPr lang="pt-BR" sz="2000" b="1" i="1" smtClean="0">
                              <a:solidFill>
                                <a:srgbClr val="FF8AD8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  <m:d>
                            <m:dPr>
                              <m:ctrlPr>
                                <a:rPr lang="pt-BR" sz="2000" b="1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000" b="1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917C01-ABE6-4BCE-773E-AB9DBF958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1273" y="5679463"/>
                <a:ext cx="6274987" cy="651910"/>
              </a:xfrm>
              <a:prstGeom prst="rect">
                <a:avLst/>
              </a:prstGeom>
              <a:blipFill>
                <a:blip r:embed="rId9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2D15904-6294-C81B-DE79-07EADA37674A}"/>
                  </a:ext>
                </a:extLst>
              </p:cNvPr>
              <p:cNvSpPr txBox="1"/>
              <p:nvPr/>
            </p:nvSpPr>
            <p:spPr>
              <a:xfrm>
                <a:off x="7134027" y="4682233"/>
                <a:ext cx="6274987" cy="6519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b="1" i="1" smtClean="0">
                              <a:solidFill>
                                <a:srgbClr val="FF8AD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000" b="1" i="1" smtClean="0">
                              <a:solidFill>
                                <a:srgbClr val="FF8AD8"/>
                              </a:solidFill>
                              <a:latin typeface="Cambria Math" panose="02040503050406030204" pitchFamily="18" charset="0"/>
                            </a:rPr>
                            <m:t>𝒅𝒔</m:t>
                          </m:r>
                        </m:num>
                        <m:den>
                          <m:r>
                            <a:rPr lang="en-GB" sz="2000" b="1" i="1" smtClean="0">
                              <a:solidFill>
                                <a:srgbClr val="FF8AD8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pt-BR" sz="2000" b="1" i="1" smtClean="0">
                              <a:solidFill>
                                <a:srgbClr val="FF8AD8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  <m:d>
                        <m:dPr>
                          <m:ctrlPr>
                            <a:rPr lang="pt-BR" sz="2000" b="1" i="1" smtClean="0">
                              <a:solidFill>
                                <a:srgbClr val="FF8AD8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000" b="1" i="1" smtClean="0">
                              <a:solidFill>
                                <a:srgbClr val="FF8AD8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pt-BR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BR" sz="20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  <m:r>
                            <a:rPr lang="pt-BR" sz="2000" b="1" i="1" smtClean="0">
                              <a:solidFill>
                                <a:srgbClr val="FF8AD8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  <m:d>
                            <m:dPr>
                              <m:ctrlPr>
                                <a:rPr lang="pt-BR" sz="2000" b="1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000" b="1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)+</m:t>
                          </m:r>
                          <m:r>
                            <a:rPr lang="pt-BR" sz="2000" b="1" i="1" smtClean="0">
                              <a:solidFill>
                                <a:srgbClr val="FF8AD8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  <m:d>
                            <m:dPr>
                              <m:ctrlPr>
                                <a:rPr lang="pt-BR" sz="2000" b="1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000" b="1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2D15904-6294-C81B-DE79-07EADA376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4027" y="4682233"/>
                <a:ext cx="6274987" cy="651910"/>
              </a:xfrm>
              <a:prstGeom prst="rect">
                <a:avLst/>
              </a:prstGeom>
              <a:blipFill>
                <a:blip r:embed="rId10"/>
                <a:stretch>
                  <a:fillRect b="-150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186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A1CC4-8512-0F5A-EE49-62C14BA5D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011"/>
            <a:ext cx="12192000" cy="1325563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Conclusion</a:t>
            </a:r>
          </a:p>
        </p:txBody>
      </p:sp>
      <p:pic>
        <p:nvPicPr>
          <p:cNvPr id="15362" name="Picture 2" descr="Mario Sleeping GIFs | Gfycat">
            <a:extLst>
              <a:ext uri="{FF2B5EF4-FFF2-40B4-BE49-F238E27FC236}">
                <a16:creationId xmlns:a16="http://schemas.microsoft.com/office/drawing/2014/main" id="{EF69FE91-9728-655C-F493-CE6130C6F3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8" t="11089" r="11784" b="10703"/>
          <a:stretch/>
        </p:blipFill>
        <p:spPr bwMode="auto">
          <a:xfrm>
            <a:off x="3612776" y="1882587"/>
            <a:ext cx="4966447" cy="449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3564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A1CC4-8512-0F5A-EE49-62C14BA5D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011"/>
            <a:ext cx="12192000" cy="1325563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Conclusion and Future Work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427002B8-A071-A4ED-0F14-64C2DCDAE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03" y="1315552"/>
            <a:ext cx="12193703" cy="554244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000" dirty="0"/>
              <a:t>Markov chains may converge to continuous dynamical systems under some appropriate scaling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There are many different techniques to do so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This is possible even when the system presents multiple time scales</a:t>
            </a:r>
          </a:p>
        </p:txBody>
      </p:sp>
      <p:pic>
        <p:nvPicPr>
          <p:cNvPr id="16386" name="Picture 2" descr="Supper Mario Broth - Original animation of Mario and Luigi celebrating,...">
            <a:extLst>
              <a:ext uri="{FF2B5EF4-FFF2-40B4-BE49-F238E27FC236}">
                <a16:creationId xmlns:a16="http://schemas.microsoft.com/office/drawing/2014/main" id="{D23916C7-0D44-83C7-68DE-F2384E900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148" y="3429000"/>
            <a:ext cx="3810000" cy="331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5263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A1CC4-8512-0F5A-EE49-62C14BA5D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011"/>
            <a:ext cx="12192000" cy="1325563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Thank you for your attention!!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BC202EED-7A06-AC6C-005E-83DD482D4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300" y="2073089"/>
            <a:ext cx="38354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160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A1CC4-8512-0F5A-EE49-62C14BA5D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011"/>
            <a:ext cx="12192000" cy="1325563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The Biology of Enzymatic Reactions</a:t>
            </a:r>
          </a:p>
        </p:txBody>
      </p:sp>
      <p:sp>
        <p:nvSpPr>
          <p:cNvPr id="5" name="AutoShape 6" descr="The Voice of Vexillology, Flags &amp; Heraldry: Nintendo Based Modeling -  Electron Transport Chain in the Mitochondria &quot;The Electric Slide&quot;">
            <a:extLst>
              <a:ext uri="{FF2B5EF4-FFF2-40B4-BE49-F238E27FC236}">
                <a16:creationId xmlns:a16="http://schemas.microsoft.com/office/drawing/2014/main" id="{6F9272C7-AF94-9450-A61D-DCDA03758B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54775" y="1609845"/>
            <a:ext cx="4859438" cy="485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5" name="Picture 11" descr="page1image44887424">
            <a:extLst>
              <a:ext uri="{FF2B5EF4-FFF2-40B4-BE49-F238E27FC236}">
                <a16:creationId xmlns:a16="http://schemas.microsoft.com/office/drawing/2014/main" id="{C8308C02-A3DD-4B7D-0829-60640E4EC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099" y="1794076"/>
            <a:ext cx="466580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549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A1CC4-8512-0F5A-EE49-62C14BA5D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011"/>
            <a:ext cx="12192000" cy="1325563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The Biology of Enzymatic Reactions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20235-595D-174E-322C-A1DED70BB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149" y="1315552"/>
            <a:ext cx="12192000" cy="5542448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GB" dirty="0"/>
              <a:t>Enzymes are proteins that accelerate the conversion of other molecules, but they themselves are not changed by the reaction </a:t>
            </a:r>
            <a:r>
              <a:rPr lang="en-GB" dirty="0">
                <a:sym typeface="Wingdings" pitchFamily="2" charset="2"/>
              </a:rPr>
              <a:t> basic biological catalysts</a:t>
            </a:r>
            <a:endParaRPr lang="en-GB" dirty="0"/>
          </a:p>
          <a:p>
            <a:pPr algn="just">
              <a:lnSpc>
                <a:spcPct val="150000"/>
              </a:lnSpc>
            </a:pPr>
            <a:endParaRPr lang="en-GB" dirty="0"/>
          </a:p>
          <a:p>
            <a:pPr algn="just">
              <a:lnSpc>
                <a:spcPct val="150000"/>
              </a:lnSpc>
            </a:pPr>
            <a:endParaRPr lang="en-GB" dirty="0"/>
          </a:p>
          <a:p>
            <a:pPr algn="just">
              <a:lnSpc>
                <a:spcPct val="150000"/>
              </a:lnSpc>
            </a:pPr>
            <a:endParaRPr lang="en-GB" dirty="0"/>
          </a:p>
          <a:p>
            <a:pPr algn="just">
              <a:lnSpc>
                <a:spcPct val="150000"/>
              </a:lnSpc>
            </a:pPr>
            <a:r>
              <a:rPr lang="en-GB" dirty="0"/>
              <a:t>Enzymatic reactions are ubiquitous in biological systems</a:t>
            </a:r>
          </a:p>
          <a:p>
            <a:pPr algn="just">
              <a:lnSpc>
                <a:spcPct val="150000"/>
              </a:lnSpc>
            </a:pPr>
            <a:r>
              <a:rPr lang="en-GB" dirty="0"/>
              <a:t>Basic model in biochemical networks</a:t>
            </a:r>
          </a:p>
        </p:txBody>
      </p:sp>
      <p:sp>
        <p:nvSpPr>
          <p:cNvPr id="4" name="Pie 3">
            <a:extLst>
              <a:ext uri="{FF2B5EF4-FFF2-40B4-BE49-F238E27FC236}">
                <a16:creationId xmlns:a16="http://schemas.microsoft.com/office/drawing/2014/main" id="{B96E1611-1965-CBE1-B3E8-5C4EEE3DBC81}"/>
              </a:ext>
            </a:extLst>
          </p:cNvPr>
          <p:cNvSpPr>
            <a:spLocks noChangeAspect="1"/>
          </p:cNvSpPr>
          <p:nvPr/>
        </p:nvSpPr>
        <p:spPr>
          <a:xfrm>
            <a:off x="1504712" y="3172376"/>
            <a:ext cx="914400" cy="914400"/>
          </a:xfrm>
          <a:prstGeom prst="p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47ACD5-8848-CD91-FC3A-3365B98B68F6}"/>
              </a:ext>
            </a:extLst>
          </p:cNvPr>
          <p:cNvSpPr txBox="1"/>
          <p:nvPr/>
        </p:nvSpPr>
        <p:spPr>
          <a:xfrm>
            <a:off x="2604306" y="3367966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+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A0F3DB-966A-CC4D-F0D1-59F832BFD4F7}"/>
              </a:ext>
            </a:extLst>
          </p:cNvPr>
          <p:cNvSpPr>
            <a:spLocks noChangeAspect="1"/>
          </p:cNvSpPr>
          <p:nvPr/>
        </p:nvSpPr>
        <p:spPr>
          <a:xfrm>
            <a:off x="3153702" y="3400976"/>
            <a:ext cx="457200" cy="457200"/>
          </a:xfrm>
          <a:prstGeom prst="rect">
            <a:avLst/>
          </a:prstGeom>
          <a:solidFill>
            <a:srgbClr val="FF8AD8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F1492D6-0720-C1A0-5B90-7754FEF6D11F}"/>
              </a:ext>
            </a:extLst>
          </p:cNvPr>
          <p:cNvCxnSpPr/>
          <p:nvPr/>
        </p:nvCxnSpPr>
        <p:spPr>
          <a:xfrm>
            <a:off x="3993269" y="3429000"/>
            <a:ext cx="1044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EF26BDA-C2BD-B1B3-14CA-02F4FA486D12}"/>
              </a:ext>
            </a:extLst>
          </p:cNvPr>
          <p:cNvCxnSpPr/>
          <p:nvPr/>
        </p:nvCxnSpPr>
        <p:spPr>
          <a:xfrm>
            <a:off x="3993268" y="3755020"/>
            <a:ext cx="1044000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e 10">
            <a:extLst>
              <a:ext uri="{FF2B5EF4-FFF2-40B4-BE49-F238E27FC236}">
                <a16:creationId xmlns:a16="http://schemas.microsoft.com/office/drawing/2014/main" id="{9846BE68-0CD4-74B6-574B-25F4B99FC7F1}"/>
              </a:ext>
            </a:extLst>
          </p:cNvPr>
          <p:cNvSpPr>
            <a:spLocks noChangeAspect="1"/>
          </p:cNvSpPr>
          <p:nvPr/>
        </p:nvSpPr>
        <p:spPr>
          <a:xfrm>
            <a:off x="5419634" y="3172376"/>
            <a:ext cx="914400" cy="914400"/>
          </a:xfrm>
          <a:prstGeom prst="pi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D68AAE-878B-583B-0272-BB9ABB3D000F}"/>
              </a:ext>
            </a:extLst>
          </p:cNvPr>
          <p:cNvSpPr>
            <a:spLocks noChangeAspect="1"/>
          </p:cNvSpPr>
          <p:nvPr/>
        </p:nvSpPr>
        <p:spPr>
          <a:xfrm>
            <a:off x="5876834" y="3172376"/>
            <a:ext cx="457200" cy="457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204817A-9A87-E7C5-0CAE-B19FDC1C4DA4}"/>
              </a:ext>
            </a:extLst>
          </p:cNvPr>
          <p:cNvCxnSpPr/>
          <p:nvPr/>
        </p:nvCxnSpPr>
        <p:spPr>
          <a:xfrm>
            <a:off x="6692099" y="3629576"/>
            <a:ext cx="1044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e 13">
            <a:extLst>
              <a:ext uri="{FF2B5EF4-FFF2-40B4-BE49-F238E27FC236}">
                <a16:creationId xmlns:a16="http://schemas.microsoft.com/office/drawing/2014/main" id="{3EAF3A11-B34B-CC17-9663-137E8062CAE0}"/>
              </a:ext>
            </a:extLst>
          </p:cNvPr>
          <p:cNvSpPr>
            <a:spLocks noChangeAspect="1"/>
          </p:cNvSpPr>
          <p:nvPr/>
        </p:nvSpPr>
        <p:spPr>
          <a:xfrm>
            <a:off x="8142766" y="3172376"/>
            <a:ext cx="914400" cy="914400"/>
          </a:xfrm>
          <a:prstGeom prst="p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A45A93-D5E8-3F4F-B942-BDB87A908F29}"/>
              </a:ext>
            </a:extLst>
          </p:cNvPr>
          <p:cNvSpPr txBox="1"/>
          <p:nvPr/>
        </p:nvSpPr>
        <p:spPr>
          <a:xfrm>
            <a:off x="9242360" y="3367966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+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CDE7D0-5075-AA0F-1E95-6E3986BE7A3F}"/>
              </a:ext>
            </a:extLst>
          </p:cNvPr>
          <p:cNvSpPr>
            <a:spLocks noChangeAspect="1"/>
          </p:cNvSpPr>
          <p:nvPr/>
        </p:nvSpPr>
        <p:spPr>
          <a:xfrm>
            <a:off x="9791756" y="3400976"/>
            <a:ext cx="457200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928FA0-B18F-5216-0B8C-9077AF3EBD2F}"/>
              </a:ext>
            </a:extLst>
          </p:cNvPr>
          <p:cNvSpPr txBox="1"/>
          <p:nvPr/>
        </p:nvSpPr>
        <p:spPr>
          <a:xfrm>
            <a:off x="1507131" y="4213185"/>
            <a:ext cx="92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Enzyme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E40037-9586-31DA-2DB9-E88338E88973}"/>
              </a:ext>
            </a:extLst>
          </p:cNvPr>
          <p:cNvSpPr txBox="1"/>
          <p:nvPr/>
        </p:nvSpPr>
        <p:spPr>
          <a:xfrm>
            <a:off x="2846866" y="4213185"/>
            <a:ext cx="1089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8AD8"/>
                </a:solidFill>
              </a:rPr>
              <a:t>Substrate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394207-8D76-F024-3CE6-FFF0E0642DC1}"/>
              </a:ext>
            </a:extLst>
          </p:cNvPr>
          <p:cNvSpPr txBox="1"/>
          <p:nvPr/>
        </p:nvSpPr>
        <p:spPr>
          <a:xfrm>
            <a:off x="5419634" y="4213185"/>
            <a:ext cx="1014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4"/>
                </a:solidFill>
              </a:rPr>
              <a:t>Complex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0F99C5-9396-FAA9-A2A1-CAF6E2EF6573}"/>
              </a:ext>
            </a:extLst>
          </p:cNvPr>
          <p:cNvSpPr txBox="1"/>
          <p:nvPr/>
        </p:nvSpPr>
        <p:spPr>
          <a:xfrm>
            <a:off x="8142766" y="4213185"/>
            <a:ext cx="92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Enzyme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ABE463-763C-A0B5-FEA2-6163548D5EBE}"/>
              </a:ext>
            </a:extLst>
          </p:cNvPr>
          <p:cNvSpPr txBox="1"/>
          <p:nvPr/>
        </p:nvSpPr>
        <p:spPr>
          <a:xfrm>
            <a:off x="9560390" y="4213185"/>
            <a:ext cx="933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6"/>
                </a:solidFill>
              </a:rPr>
              <a:t>Product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C79E03-AED5-512B-05B5-FA55B60CD6E1}"/>
              </a:ext>
            </a:extLst>
          </p:cNvPr>
          <p:cNvSpPr txBox="1"/>
          <p:nvPr/>
        </p:nvSpPr>
        <p:spPr>
          <a:xfrm>
            <a:off x="10580326" y="6488668"/>
            <a:ext cx="1510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(Keener 2009)</a:t>
            </a:r>
          </a:p>
        </p:txBody>
      </p:sp>
    </p:spTree>
    <p:extLst>
      <p:ext uri="{BB962C8B-B14F-4D97-AF65-F5344CB8AC3E}">
        <p14:creationId xmlns:p14="http://schemas.microsoft.com/office/powerpoint/2010/main" val="111274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3.33333E-6 L -0.0983 -0.03334 " pathEditMode="relative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4" grpId="0" animBg="1"/>
      <p:bldP spid="15" grpId="0"/>
      <p:bldP spid="16" grpId="0" animBg="1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A1CC4-8512-0F5A-EE49-62C14BA5D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011"/>
            <a:ext cx="12192000" cy="1325563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The Michaelis-Menten Kinetics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820235-595D-174E-322C-A1DED70BB1D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23149" y="1315552"/>
                <a:ext cx="5755229" cy="5542448"/>
              </a:xfrm>
            </p:spPr>
            <p:txBody>
              <a:bodyPr>
                <a:norm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GB" sz="2400" dirty="0"/>
                  <a:t>Reaction: </a:t>
                </a:r>
                <a14:m>
                  <m:oMath xmlns:m="http://schemas.openxmlformats.org/officeDocument/2006/math"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lang="en-GB" sz="2400" dirty="0"/>
              </a:p>
              <a:p>
                <a:pPr algn="just">
                  <a:lnSpc>
                    <a:spcPct val="150000"/>
                  </a:lnSpc>
                </a:pPr>
                <a:r>
                  <a:rPr lang="en-GB" sz="2400" dirty="0"/>
                  <a:t>Law of Mass Action:</a:t>
                </a:r>
              </a:p>
              <a:p>
                <a:pPr algn="just">
                  <a:lnSpc>
                    <a:spcPct val="150000"/>
                  </a:lnSpc>
                </a:pPr>
                <a:endParaRPr lang="en-GB" sz="2400" dirty="0"/>
              </a:p>
              <a:p>
                <a:pPr algn="just">
                  <a:lnSpc>
                    <a:spcPct val="150000"/>
                  </a:lnSpc>
                </a:pPr>
                <a:r>
                  <a:rPr lang="en-GB" sz="2400" dirty="0"/>
                  <a:t>The kinetics of enzymatic reactions does not follow the law of mass action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GB" sz="2400" dirty="0"/>
                  <a:t>The Michaelis-Menten Kinetics: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820235-595D-174E-322C-A1DED70BB1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23149" y="1315552"/>
                <a:ext cx="5755229" cy="5542448"/>
              </a:xfrm>
              <a:blipFill>
                <a:blip r:embed="rId2"/>
                <a:stretch>
                  <a:fillRect l="-1542" r="-15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85C79E03-AED5-512B-05B5-FA55B60CD6E1}"/>
              </a:ext>
            </a:extLst>
          </p:cNvPr>
          <p:cNvSpPr txBox="1"/>
          <p:nvPr/>
        </p:nvSpPr>
        <p:spPr>
          <a:xfrm>
            <a:off x="7937309" y="6488668"/>
            <a:ext cx="4254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(Michaelis and Menten 1913, Keener 2009)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746234-6451-9AC1-8400-FBD93DA39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440" y="1716225"/>
            <a:ext cx="5751499" cy="474110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97B883A-EED5-C20D-0CAD-56426489AD93}"/>
                  </a:ext>
                </a:extLst>
              </p:cNvPr>
              <p:cNvSpPr txBox="1"/>
              <p:nvPr/>
            </p:nvSpPr>
            <p:spPr>
              <a:xfrm>
                <a:off x="1567564" y="5369614"/>
                <a:ext cx="2507610" cy="7645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pt-BR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pt-BR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</m:d>
                      <m:r>
                        <a:rPr lang="pt-BR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pt-BR" sz="2400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</m:sSub>
                          <m:r>
                            <a:rPr lang="pt-BR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⋅[</m:t>
                          </m:r>
                          <m:r>
                            <a:rPr lang="pt-BR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pt-BR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sSub>
                            <m:sSubPr>
                              <m:ctrlPr>
                                <a:rPr lang="pt-BR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pt-BR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  <m:r>
                            <a:rPr lang="pt-BR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pt-BR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GB" sz="2400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97B883A-EED5-C20D-0CAD-56426489A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7564" y="5369614"/>
                <a:ext cx="2507610" cy="764505"/>
              </a:xfrm>
              <a:prstGeom prst="rect">
                <a:avLst/>
              </a:prstGeom>
              <a:blipFill>
                <a:blip r:embed="rId4"/>
                <a:stretch>
                  <a:fillRect l="-2525" t="-3279" r="-4040" b="-98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3EF8653-94F1-B5B7-0CCA-B2494AAD6723}"/>
                  </a:ext>
                </a:extLst>
              </p:cNvPr>
              <p:cNvSpPr txBox="1"/>
              <p:nvPr/>
            </p:nvSpPr>
            <p:spPr>
              <a:xfrm>
                <a:off x="1567564" y="2641115"/>
                <a:ext cx="303996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Wingdings" pitchFamily="2" charset="2"/>
                        </a:rPr>
                        <m:t>𝑉</m:t>
                      </m:r>
                      <m:r>
                        <a:rPr lang="pt-BR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Wingdings" pitchFamily="2" charset="2"/>
                        </a:rPr>
                        <m:t>=</m:t>
                      </m:r>
                      <m:r>
                        <a:rPr lang="pt-BR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Wingdings" pitchFamily="2" charset="2"/>
                        </a:rPr>
                        <m:t>𝑘</m:t>
                      </m:r>
                      <m:d>
                        <m:dPr>
                          <m:begChr m:val="["/>
                          <m:endChr m:val="]"/>
                          <m:ctrlPr>
                            <a:rPr lang="pt-BR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dPr>
                        <m:e>
                          <m:r>
                            <a:rPr lang="pt-BR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𝑆</m:t>
                          </m:r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3EF8653-94F1-B5B7-0CCA-B2494AAD67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7564" y="2641115"/>
                <a:ext cx="3039966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639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A1CC4-8512-0F5A-EE49-62C14BA5D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011"/>
            <a:ext cx="12192000" cy="1325563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Constructing the Model(s)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EDA2FB-3A83-295C-5049-4FE634A19432}"/>
              </a:ext>
            </a:extLst>
          </p:cNvPr>
          <p:cNvSpPr txBox="1"/>
          <p:nvPr/>
        </p:nvSpPr>
        <p:spPr>
          <a:xfrm>
            <a:off x="839705" y="5640372"/>
            <a:ext cx="10512621" cy="589072"/>
          </a:xfrm>
          <a:prstGeom prst="rect">
            <a:avLst/>
          </a:prstGeom>
          <a:ln w="28575">
            <a:solidFill>
              <a:schemeClr val="accent1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/>
              <a:t>How to construct a model which explains and reproduces the observed behaviour?</a:t>
            </a:r>
          </a:p>
        </p:txBody>
      </p:sp>
      <p:pic>
        <p:nvPicPr>
          <p:cNvPr id="3" name="Picture 2" descr="Super Mario Maker Super Mario Bros - Super Mario Question Block - Free  Transparent PNG Clipart Images Download">
            <a:extLst>
              <a:ext uri="{FF2B5EF4-FFF2-40B4-BE49-F238E27FC236}">
                <a16:creationId xmlns:a16="http://schemas.microsoft.com/office/drawing/2014/main" id="{A6B0FAEB-8111-AAB9-B422-F0F73CB3C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94" y="1866409"/>
            <a:ext cx="2787610" cy="333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310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A1CC4-8512-0F5A-EE49-62C14BA5D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011"/>
            <a:ext cx="12192000" cy="1325563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Modelling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746937-12E4-08AA-C266-903A91A64591}"/>
              </a:ext>
            </a:extLst>
          </p:cNvPr>
          <p:cNvSpPr txBox="1"/>
          <p:nvPr/>
        </p:nvSpPr>
        <p:spPr>
          <a:xfrm>
            <a:off x="1206310" y="2950731"/>
            <a:ext cx="2620470" cy="156966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Quasi-Steady State Deterministic Approximation</a:t>
            </a:r>
          </a:p>
          <a:p>
            <a:pPr algn="ctr"/>
            <a:r>
              <a:rPr lang="en-GB" sz="2400" dirty="0"/>
              <a:t>(QSSA)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06B2AD-D5C0-7205-3ABD-CE76973A8F13}"/>
              </a:ext>
            </a:extLst>
          </p:cNvPr>
          <p:cNvSpPr txBox="1"/>
          <p:nvPr/>
        </p:nvSpPr>
        <p:spPr>
          <a:xfrm>
            <a:off x="8157880" y="3135397"/>
            <a:ext cx="2620469" cy="120032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Stochastic Interacting Particle System</a:t>
            </a:r>
          </a:p>
        </p:txBody>
      </p:sp>
      <p:sp>
        <p:nvSpPr>
          <p:cNvPr id="7" name="Cross 6">
            <a:extLst>
              <a:ext uri="{FF2B5EF4-FFF2-40B4-BE49-F238E27FC236}">
                <a16:creationId xmlns:a16="http://schemas.microsoft.com/office/drawing/2014/main" id="{C0CDECD9-E06B-1843-78C3-DBF6F8AC93FA}"/>
              </a:ext>
            </a:extLst>
          </p:cNvPr>
          <p:cNvSpPr/>
          <p:nvPr/>
        </p:nvSpPr>
        <p:spPr>
          <a:xfrm rot="18877500">
            <a:off x="5266189" y="2937702"/>
            <a:ext cx="1452282" cy="1595718"/>
          </a:xfrm>
          <a:prstGeom prst="plus">
            <a:avLst>
              <a:gd name="adj" fmla="val 373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95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A1CC4-8512-0F5A-EE49-62C14BA5D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011"/>
            <a:ext cx="12192000" cy="1325563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Quasi-Steady State Deterministic Approximation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820235-595D-174E-322C-A1DED70BB1D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23149" y="1315552"/>
                <a:ext cx="12192000" cy="5542448"/>
              </a:xfrm>
            </p:spPr>
            <p:txBody>
              <a:bodyPr/>
              <a:lstStyle/>
              <a:p>
                <a:pPr algn="just">
                  <a:lnSpc>
                    <a:spcPct val="150000"/>
                  </a:lnSpc>
                </a:pPr>
                <a:endParaRPr lang="en-GB" dirty="0"/>
              </a:p>
              <a:p>
                <a:pPr algn="just">
                  <a:lnSpc>
                    <a:spcPct val="150000"/>
                  </a:lnSpc>
                </a:pPr>
                <a:endParaRPr lang="en-GB" dirty="0"/>
              </a:p>
              <a:p>
                <a:pPr algn="just">
                  <a:lnSpc>
                    <a:spcPct val="150000"/>
                  </a:lnSpc>
                </a:pPr>
                <a:r>
                  <a:rPr lang="en-GB" sz="2400" dirty="0"/>
                  <a:t>Substrate </a:t>
                </a:r>
                <a14:m>
                  <m:oMath xmlns:m="http://schemas.openxmlformats.org/officeDocument/2006/math"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pt-B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400" dirty="0"/>
                  <a:t>, product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pt-BR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400" dirty="0"/>
                  <a:t>, enzyme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pt-BR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400" dirty="0"/>
                  <a:t> and complex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𝑐</m:t>
                    </m:r>
                    <m:d>
                      <m:d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pt-BR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400" dirty="0"/>
                  <a:t> are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𝒞</m:t>
                        </m:r>
                      </m:e>
                      <m:sup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GB" sz="2400" dirty="0"/>
                  <a:t> functions from </a:t>
                </a:r>
                <a14:m>
                  <m:oMath xmlns:m="http://schemas.openxmlformats.org/officeDocument/2006/math"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[0,∞)</m:t>
                    </m:r>
                  </m:oMath>
                </a14:m>
                <a:r>
                  <a:rPr lang="en-GB" sz="2400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b>
                        <m:r>
                          <a:rPr lang="pt-B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endParaRPr lang="en-GB" sz="2400" dirty="0"/>
              </a:p>
              <a:p>
                <a:pPr marL="0" indent="0" algn="just">
                  <a:lnSpc>
                    <a:spcPct val="150000"/>
                  </a:lnSpc>
                  <a:buNone/>
                </a:pPr>
                <a:endParaRPr lang="en-GB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820235-595D-174E-322C-A1DED70BB1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23149" y="1315552"/>
                <a:ext cx="12192000" cy="5542448"/>
              </a:xfrm>
              <a:blipFill>
                <a:blip r:embed="rId2"/>
                <a:stretch>
                  <a:fillRect l="-728" r="-7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ie 3">
            <a:extLst>
              <a:ext uri="{FF2B5EF4-FFF2-40B4-BE49-F238E27FC236}">
                <a16:creationId xmlns:a16="http://schemas.microsoft.com/office/drawing/2014/main" id="{B96E1611-1965-CBE1-B3E8-5C4EEE3DBC81}"/>
              </a:ext>
            </a:extLst>
          </p:cNvPr>
          <p:cNvSpPr>
            <a:spLocks noChangeAspect="1"/>
          </p:cNvSpPr>
          <p:nvPr/>
        </p:nvSpPr>
        <p:spPr>
          <a:xfrm>
            <a:off x="1504712" y="1415304"/>
            <a:ext cx="914400" cy="914400"/>
          </a:xfrm>
          <a:prstGeom prst="p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47ACD5-8848-CD91-FC3A-3365B98B68F6}"/>
              </a:ext>
            </a:extLst>
          </p:cNvPr>
          <p:cNvSpPr txBox="1"/>
          <p:nvPr/>
        </p:nvSpPr>
        <p:spPr>
          <a:xfrm>
            <a:off x="2604306" y="161089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+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A0F3DB-966A-CC4D-F0D1-59F832BFD4F7}"/>
              </a:ext>
            </a:extLst>
          </p:cNvPr>
          <p:cNvSpPr>
            <a:spLocks noChangeAspect="1"/>
          </p:cNvSpPr>
          <p:nvPr/>
        </p:nvSpPr>
        <p:spPr>
          <a:xfrm>
            <a:off x="3153702" y="1643904"/>
            <a:ext cx="457200" cy="457200"/>
          </a:xfrm>
          <a:prstGeom prst="rect">
            <a:avLst/>
          </a:prstGeom>
          <a:solidFill>
            <a:srgbClr val="FF8AD8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F1492D6-0720-C1A0-5B90-7754FEF6D11F}"/>
              </a:ext>
            </a:extLst>
          </p:cNvPr>
          <p:cNvCxnSpPr/>
          <p:nvPr/>
        </p:nvCxnSpPr>
        <p:spPr>
          <a:xfrm>
            <a:off x="3993269" y="1671928"/>
            <a:ext cx="1044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EF26BDA-C2BD-B1B3-14CA-02F4FA486D12}"/>
              </a:ext>
            </a:extLst>
          </p:cNvPr>
          <p:cNvCxnSpPr/>
          <p:nvPr/>
        </p:nvCxnSpPr>
        <p:spPr>
          <a:xfrm>
            <a:off x="3993268" y="1997948"/>
            <a:ext cx="1044000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e 10">
            <a:extLst>
              <a:ext uri="{FF2B5EF4-FFF2-40B4-BE49-F238E27FC236}">
                <a16:creationId xmlns:a16="http://schemas.microsoft.com/office/drawing/2014/main" id="{9846BE68-0CD4-74B6-574B-25F4B99FC7F1}"/>
              </a:ext>
            </a:extLst>
          </p:cNvPr>
          <p:cNvSpPr>
            <a:spLocks noChangeAspect="1"/>
          </p:cNvSpPr>
          <p:nvPr/>
        </p:nvSpPr>
        <p:spPr>
          <a:xfrm>
            <a:off x="5419634" y="1415304"/>
            <a:ext cx="914400" cy="914400"/>
          </a:xfrm>
          <a:prstGeom prst="pi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D68AAE-878B-583B-0272-BB9ABB3D000F}"/>
              </a:ext>
            </a:extLst>
          </p:cNvPr>
          <p:cNvSpPr>
            <a:spLocks noChangeAspect="1"/>
          </p:cNvSpPr>
          <p:nvPr/>
        </p:nvSpPr>
        <p:spPr>
          <a:xfrm>
            <a:off x="5876834" y="1415304"/>
            <a:ext cx="457200" cy="457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204817A-9A87-E7C5-0CAE-B19FDC1C4DA4}"/>
              </a:ext>
            </a:extLst>
          </p:cNvPr>
          <p:cNvCxnSpPr/>
          <p:nvPr/>
        </p:nvCxnSpPr>
        <p:spPr>
          <a:xfrm>
            <a:off x="6692099" y="1872504"/>
            <a:ext cx="1044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e 13">
            <a:extLst>
              <a:ext uri="{FF2B5EF4-FFF2-40B4-BE49-F238E27FC236}">
                <a16:creationId xmlns:a16="http://schemas.microsoft.com/office/drawing/2014/main" id="{3EAF3A11-B34B-CC17-9663-137E8062CAE0}"/>
              </a:ext>
            </a:extLst>
          </p:cNvPr>
          <p:cNvSpPr>
            <a:spLocks noChangeAspect="1"/>
          </p:cNvSpPr>
          <p:nvPr/>
        </p:nvSpPr>
        <p:spPr>
          <a:xfrm>
            <a:off x="8142766" y="1415304"/>
            <a:ext cx="914400" cy="914400"/>
          </a:xfrm>
          <a:prstGeom prst="p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A45A93-D5E8-3F4F-B942-BDB87A908F29}"/>
              </a:ext>
            </a:extLst>
          </p:cNvPr>
          <p:cNvSpPr txBox="1"/>
          <p:nvPr/>
        </p:nvSpPr>
        <p:spPr>
          <a:xfrm>
            <a:off x="9242360" y="161089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+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CDE7D0-5075-AA0F-1E95-6E3986BE7A3F}"/>
              </a:ext>
            </a:extLst>
          </p:cNvPr>
          <p:cNvSpPr>
            <a:spLocks noChangeAspect="1"/>
          </p:cNvSpPr>
          <p:nvPr/>
        </p:nvSpPr>
        <p:spPr>
          <a:xfrm>
            <a:off x="9791756" y="1643904"/>
            <a:ext cx="457200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928FA0-B18F-5216-0B8C-9077AF3EBD2F}"/>
              </a:ext>
            </a:extLst>
          </p:cNvPr>
          <p:cNvSpPr txBox="1"/>
          <p:nvPr/>
        </p:nvSpPr>
        <p:spPr>
          <a:xfrm>
            <a:off x="1507131" y="2456113"/>
            <a:ext cx="92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Enzyme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E40037-9586-31DA-2DB9-E88338E88973}"/>
              </a:ext>
            </a:extLst>
          </p:cNvPr>
          <p:cNvSpPr txBox="1"/>
          <p:nvPr/>
        </p:nvSpPr>
        <p:spPr>
          <a:xfrm>
            <a:off x="2846866" y="2456113"/>
            <a:ext cx="1089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8AD8"/>
                </a:solidFill>
              </a:rPr>
              <a:t>Substrate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394207-8D76-F024-3CE6-FFF0E0642DC1}"/>
              </a:ext>
            </a:extLst>
          </p:cNvPr>
          <p:cNvSpPr txBox="1"/>
          <p:nvPr/>
        </p:nvSpPr>
        <p:spPr>
          <a:xfrm>
            <a:off x="5419634" y="2456113"/>
            <a:ext cx="1014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4"/>
                </a:solidFill>
              </a:rPr>
              <a:t>Complex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0F99C5-9396-FAA9-A2A1-CAF6E2EF6573}"/>
              </a:ext>
            </a:extLst>
          </p:cNvPr>
          <p:cNvSpPr txBox="1"/>
          <p:nvPr/>
        </p:nvSpPr>
        <p:spPr>
          <a:xfrm>
            <a:off x="8142766" y="2456113"/>
            <a:ext cx="92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Enzyme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ABE463-763C-A0B5-FEA2-6163548D5EBE}"/>
              </a:ext>
            </a:extLst>
          </p:cNvPr>
          <p:cNvSpPr txBox="1"/>
          <p:nvPr/>
        </p:nvSpPr>
        <p:spPr>
          <a:xfrm>
            <a:off x="9560390" y="2456113"/>
            <a:ext cx="933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6"/>
                </a:solidFill>
              </a:rPr>
              <a:t>Product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C79E03-AED5-512B-05B5-FA55B60CD6E1}"/>
              </a:ext>
            </a:extLst>
          </p:cNvPr>
          <p:cNvSpPr txBox="1"/>
          <p:nvPr/>
        </p:nvSpPr>
        <p:spPr>
          <a:xfrm>
            <a:off x="9424461" y="6488668"/>
            <a:ext cx="2674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(Briggs and Haldane 1925)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CC668B-C25C-6C09-A5FD-3A8551D323AC}"/>
                  </a:ext>
                </a:extLst>
              </p:cNvPr>
              <p:cNvSpPr txBox="1"/>
              <p:nvPr/>
            </p:nvSpPr>
            <p:spPr>
              <a:xfrm>
                <a:off x="4374493" y="1333895"/>
                <a:ext cx="31245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CC668B-C25C-6C09-A5FD-3A8551D32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4493" y="1333895"/>
                <a:ext cx="312458" cy="307777"/>
              </a:xfrm>
              <a:prstGeom prst="rect">
                <a:avLst/>
              </a:prstGeom>
              <a:blipFill>
                <a:blip r:embed="rId3"/>
                <a:stretch>
                  <a:fillRect l="-19231" r="-3846" b="-1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27D05AE-9229-1898-7B16-6F1E4C5D3DB0}"/>
                  </a:ext>
                </a:extLst>
              </p:cNvPr>
              <p:cNvSpPr txBox="1"/>
              <p:nvPr/>
            </p:nvSpPr>
            <p:spPr>
              <a:xfrm>
                <a:off x="4343585" y="2016191"/>
                <a:ext cx="31842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27D05AE-9229-1898-7B16-6F1E4C5D3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585" y="2016191"/>
                <a:ext cx="318421" cy="307777"/>
              </a:xfrm>
              <a:prstGeom prst="rect">
                <a:avLst/>
              </a:prstGeom>
              <a:blipFill>
                <a:blip r:embed="rId4"/>
                <a:stretch>
                  <a:fillRect l="-23077" r="-3846" b="-1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52BB54C-A8D1-5181-1B7E-0089957A2057}"/>
                  </a:ext>
                </a:extLst>
              </p:cNvPr>
              <p:cNvSpPr txBox="1"/>
              <p:nvPr/>
            </p:nvSpPr>
            <p:spPr>
              <a:xfrm>
                <a:off x="6992650" y="1518039"/>
                <a:ext cx="31842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52BB54C-A8D1-5181-1B7E-0089957A2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2650" y="1518039"/>
                <a:ext cx="318421" cy="307777"/>
              </a:xfrm>
              <a:prstGeom prst="rect">
                <a:avLst/>
              </a:prstGeom>
              <a:blipFill>
                <a:blip r:embed="rId5"/>
                <a:stretch>
                  <a:fillRect l="-19231" r="-3846" b="-1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FEB8809-F31E-6C22-30A8-536257EE1BD6}"/>
                  </a:ext>
                </a:extLst>
              </p:cNvPr>
              <p:cNvSpPr txBox="1"/>
              <p:nvPr/>
            </p:nvSpPr>
            <p:spPr>
              <a:xfrm>
                <a:off x="967734" y="4495244"/>
                <a:ext cx="4486613" cy="5845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pt-BR" sz="20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num>
                        <m:den>
                          <m:r>
                            <a:rPr lang="en-GB" sz="20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pt-BR" sz="20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  <m:d>
                        <m:dPr>
                          <m:ctrlPr>
                            <a:rPr lang="pt-BR" sz="20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0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sz="2000" b="1" i="1" smtClean="0">
                          <a:solidFill>
                            <a:srgbClr val="FF8AD8"/>
                          </a:solidFill>
                          <a:latin typeface="Cambria Math" panose="02040503050406030204" pitchFamily="18" charset="0"/>
                        </a:rPr>
                        <m:t>𝒔</m:t>
                      </m:r>
                      <m:d>
                        <m:dPr>
                          <m:ctrlPr>
                            <a:rPr lang="pt-BR" sz="2000" b="1" i="1" smtClean="0">
                              <a:solidFill>
                                <a:srgbClr val="FF8AD8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000" b="1" i="1" smtClean="0">
                              <a:solidFill>
                                <a:srgbClr val="FF8AD8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pt-BR" sz="20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d>
                        <m:dPr>
                          <m:ctrlPr>
                            <a:rPr lang="pt-BR" sz="20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0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pt-BR" sz="2000" b="1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d>
                        <m:dPr>
                          <m:ctrlPr>
                            <a:rPr lang="pt-BR" sz="20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0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pt-B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FEB8809-F31E-6C22-30A8-536257EE1B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734" y="4495244"/>
                <a:ext cx="4486613" cy="584584"/>
              </a:xfrm>
              <a:prstGeom prst="rect">
                <a:avLst/>
              </a:prstGeom>
              <a:blipFill>
                <a:blip r:embed="rId6"/>
                <a:stretch>
                  <a:fillRect l="-1130" r="-847" b="-148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BC1148E-C808-2954-20CB-78F643718B69}"/>
                  </a:ext>
                </a:extLst>
              </p:cNvPr>
              <p:cNvSpPr txBox="1"/>
              <p:nvPr/>
            </p:nvSpPr>
            <p:spPr>
              <a:xfrm>
                <a:off x="967734" y="4032556"/>
                <a:ext cx="208351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(0)−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BC1148E-C808-2954-20CB-78F643718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734" y="4032556"/>
                <a:ext cx="2083519" cy="307777"/>
              </a:xfrm>
              <a:prstGeom prst="rect">
                <a:avLst/>
              </a:prstGeom>
              <a:blipFill>
                <a:blip r:embed="rId7"/>
                <a:stretch>
                  <a:fillRect l="-1818" b="-3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33CA43B-FDA0-F177-944D-07C8E4FDF233}"/>
                  </a:ext>
                </a:extLst>
              </p:cNvPr>
              <p:cNvSpPr txBox="1"/>
              <p:nvPr/>
            </p:nvSpPr>
            <p:spPr>
              <a:xfrm>
                <a:off x="967734" y="5300349"/>
                <a:ext cx="6274987" cy="6519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pt-BR" sz="20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num>
                        <m:den>
                          <m:r>
                            <a:rPr lang="en-GB" sz="20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pt-BR" sz="20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  <m:d>
                        <m:dPr>
                          <m:ctrlPr>
                            <a:rPr lang="pt-BR" sz="20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0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pt-BR" sz="2000" b="1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d>
                        <m:dPr>
                          <m:ctrlPr>
                            <a:rPr lang="pt-BR" sz="20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0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GB" sz="20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pt-BR" sz="20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num>
                        <m:den>
                          <m:r>
                            <a:rPr lang="en-GB" sz="20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pt-BR" sz="20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  <m:d>
                        <m:dPr>
                          <m:ctrlPr>
                            <a:rPr lang="pt-BR" sz="20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0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pt-BR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BR" sz="20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  <m:d>
                            <m:dPr>
                              <m:ctrlPr>
                                <a:rPr lang="pt-BR" sz="20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0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d>
                          <m:r>
                            <a:rPr lang="pt-BR" sz="2000" b="1" i="1" smtClean="0">
                              <a:solidFill>
                                <a:srgbClr val="FF8AD8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  <m:d>
                            <m:dPr>
                              <m:ctrlPr>
                                <a:rPr lang="pt-BR" sz="2000" b="1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000" b="1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)+</m:t>
                          </m:r>
                          <m:r>
                            <a:rPr lang="pt-BR" sz="2000" b="1" i="1" smtClean="0">
                              <a:solidFill>
                                <a:srgbClr val="FF8AD8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  <m:d>
                            <m:dPr>
                              <m:ctrlPr>
                                <a:rPr lang="pt-BR" sz="2000" b="1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000" b="1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den>
                      </m:f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pt-BR" sz="2000" b="1" i="1" smtClean="0">
                              <a:solidFill>
                                <a:srgbClr val="FF8AD8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lang="pt-BR" sz="2000" b="1" i="1" smtClean="0">
                              <a:solidFill>
                                <a:srgbClr val="FF8AD8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sz="2000" b="1" i="1" smtClean="0">
                              <a:solidFill>
                                <a:srgbClr val="FF8AD8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pt-BR" sz="2000" b="1" i="1" smtClean="0">
                              <a:solidFill>
                                <a:srgbClr val="FF8AD8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sz="2000" b="1" i="1" smtClean="0">
                              <a:solidFill>
                                <a:srgbClr val="FF8AD8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  <m:d>
                            <m:dPr>
                              <m:ctrlPr>
                                <a:rPr lang="pt-BR" sz="2000" b="1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000" b="1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33CA43B-FDA0-F177-944D-07C8E4FDF2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734" y="5300349"/>
                <a:ext cx="6274987" cy="651910"/>
              </a:xfrm>
              <a:prstGeom prst="rect">
                <a:avLst/>
              </a:prstGeom>
              <a:blipFill>
                <a:blip r:embed="rId8"/>
                <a:stretch>
                  <a:fillRect l="-808" t="-1923" b="-173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A725093-8573-AFD3-D247-0179181B911E}"/>
                  </a:ext>
                </a:extLst>
              </p:cNvPr>
              <p:cNvSpPr txBox="1"/>
              <p:nvPr/>
            </p:nvSpPr>
            <p:spPr>
              <a:xfrm>
                <a:off x="663876" y="6118911"/>
                <a:ext cx="6274987" cy="6519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b="1" i="1" smtClean="0">
                              <a:solidFill>
                                <a:srgbClr val="FF8AD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000" b="1" i="1" smtClean="0">
                              <a:solidFill>
                                <a:srgbClr val="FF8AD8"/>
                              </a:solidFill>
                              <a:latin typeface="Cambria Math" panose="02040503050406030204" pitchFamily="18" charset="0"/>
                            </a:rPr>
                            <m:t>𝒅𝒔</m:t>
                          </m:r>
                        </m:num>
                        <m:den>
                          <m:r>
                            <a:rPr lang="en-GB" sz="2000" b="1" i="1" smtClean="0">
                              <a:solidFill>
                                <a:srgbClr val="FF8AD8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pt-BR" sz="2000" b="1" i="1" smtClean="0">
                              <a:solidFill>
                                <a:srgbClr val="FF8AD8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  <m:d>
                        <m:dPr>
                          <m:ctrlPr>
                            <a:rPr lang="pt-BR" sz="2000" b="1" i="1" smtClean="0">
                              <a:solidFill>
                                <a:srgbClr val="FF8AD8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000" b="1" i="1" smtClean="0">
                              <a:solidFill>
                                <a:srgbClr val="FF8AD8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pt-B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BR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BR" sz="2000" b="1" i="1">
                              <a:solidFill>
                                <a:srgbClr val="FF8AD8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  <m:d>
                            <m:dPr>
                              <m:ctrlPr>
                                <a:rPr lang="pt-BR" sz="2000" b="1" i="1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000" b="1" i="1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  <m:r>
                            <a:rPr lang="pt-BR" sz="20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  <m:d>
                            <m:dPr>
                              <m:ctrlPr>
                                <a:rPr lang="pt-BR" sz="20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0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  <m:r>
                            <a:rPr lang="pt-B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000" b="1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d>
                        <m:dPr>
                          <m:ctrlPr>
                            <a:rPr lang="pt-BR" sz="20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0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pt-BR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BR" sz="20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  <m:d>
                            <m:dPr>
                              <m:ctrlPr>
                                <a:rPr lang="pt-BR" sz="20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0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d>
                          <m:r>
                            <a:rPr lang="pt-BR" sz="2000" b="1" i="1" smtClean="0">
                              <a:solidFill>
                                <a:srgbClr val="FF8AD8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  <m:d>
                            <m:dPr>
                              <m:ctrlPr>
                                <a:rPr lang="pt-BR" sz="2000" b="1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000" b="1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)+</m:t>
                          </m:r>
                          <m:r>
                            <a:rPr lang="pt-BR" sz="2000" b="1" i="1" smtClean="0">
                              <a:solidFill>
                                <a:srgbClr val="FF8AD8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  <m:d>
                            <m:dPr>
                              <m:ctrlPr>
                                <a:rPr lang="pt-BR" sz="2000" b="1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000" b="1" i="1" smtClean="0">
                                  <a:solidFill>
                                    <a:srgbClr val="FF8AD8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A725093-8573-AFD3-D247-0179181B91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876" y="6118911"/>
                <a:ext cx="6274987" cy="651910"/>
              </a:xfrm>
              <a:prstGeom prst="rect">
                <a:avLst/>
              </a:prstGeom>
              <a:blipFill>
                <a:blip r:embed="rId9"/>
                <a:stretch>
                  <a:fillRect b="-150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050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11146</TotalTime>
  <Words>1814</Words>
  <Application>Microsoft Macintosh PowerPoint</Application>
  <PresentationFormat>Widescreen</PresentationFormat>
  <Paragraphs>357</Paragraphs>
  <Slides>34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Courier New</vt:lpstr>
      <vt:lpstr>Wingdings</vt:lpstr>
      <vt:lpstr>Office Theme</vt:lpstr>
      <vt:lpstr>How to derive deterministic approximations from the stochastic model of enzyme kinetics?</vt:lpstr>
      <vt:lpstr>Topics</vt:lpstr>
      <vt:lpstr>Aims</vt:lpstr>
      <vt:lpstr>The Biology of Enzymatic Reactions</vt:lpstr>
      <vt:lpstr>The Biology of Enzymatic Reactions</vt:lpstr>
      <vt:lpstr>The Michaelis-Menten Kinetics</vt:lpstr>
      <vt:lpstr>Constructing the Model(s)</vt:lpstr>
      <vt:lpstr>Modelling</vt:lpstr>
      <vt:lpstr>Quasi-Steady State Deterministic Approximation</vt:lpstr>
      <vt:lpstr>The QSSA Approach</vt:lpstr>
      <vt:lpstr>Stochastic Interacting Particle System</vt:lpstr>
      <vt:lpstr>Stochastic Interacting Particle System</vt:lpstr>
      <vt:lpstr>The Stochastic Interacting Particle System Approach</vt:lpstr>
      <vt:lpstr>Scaling Limits of the Stochastic Model</vt:lpstr>
      <vt:lpstr>The Scaling Limit</vt:lpstr>
      <vt:lpstr>The Scaling Limit</vt:lpstr>
      <vt:lpstr>“Empirical” Evidence of Convergence</vt:lpstr>
      <vt:lpstr>Weak Convergence of Probability Measures</vt:lpstr>
      <vt:lpstr>Weak Convergence in the Space of Càdlàg Functions</vt:lpstr>
      <vt:lpstr>Weak Convergence in the Space of Càdlàg Functions</vt:lpstr>
      <vt:lpstr>Computing the “action” of the Generator on the Slow Variables</vt:lpstr>
      <vt:lpstr>The Martingale Problem</vt:lpstr>
      <vt:lpstr>(Very) Brief Review of Martingales - I</vt:lpstr>
      <vt:lpstr>(Very) Brief Review of Martingales – II </vt:lpstr>
      <vt:lpstr>An Exponential Martingale Estimate</vt:lpstr>
      <vt:lpstr>Rewriting our Problem</vt:lpstr>
      <vt:lpstr>The Problem of the Fast Variables</vt:lpstr>
      <vt:lpstr>Dealing with the Fast variables</vt:lpstr>
      <vt:lpstr>Finishing this (Finally)</vt:lpstr>
      <vt:lpstr>Finishing this (Finally)</vt:lpstr>
      <vt:lpstr>The Final Theorem (Finally)</vt:lpstr>
      <vt:lpstr>Conclusion</vt:lpstr>
      <vt:lpstr>Conclusion and Future Work</vt:lpstr>
      <vt:lpstr>Thank you for your attention!!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 deleterious mutations surf population expansion waves?</dc:title>
  <dc:creator>Joao Luiz de Oliveira Madeira</dc:creator>
  <cp:lastModifiedBy>Joao Luiz de Oliveira Madeira</cp:lastModifiedBy>
  <cp:revision>237</cp:revision>
  <dcterms:created xsi:type="dcterms:W3CDTF">2022-10-02T09:40:22Z</dcterms:created>
  <dcterms:modified xsi:type="dcterms:W3CDTF">2022-12-08T10:05:00Z</dcterms:modified>
</cp:coreProperties>
</file>